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hivo Light" panose="020B060402020202020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Libre Franklin"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HaKuPArnalOk+CFwcddB5UV7e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irwaninstitute.osu.edu/research/understanding-implicit-bia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kirwaninstitute.osu.edu/research/understanding-implicit-bia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Implicit Bias: </a:t>
            </a:r>
            <a:r>
              <a:rPr lang="en-US" b="0" i="1">
                <a:solidFill>
                  <a:srgbClr val="666666"/>
                </a:solidFill>
                <a:latin typeface="Libre Franklin"/>
                <a:ea typeface="Libre Franklin"/>
                <a:cs typeface="Libre Franklin"/>
                <a:sym typeface="Libre Franklin"/>
              </a:rPr>
              <a:t>Also known as implicit social cognition, implicit bias refers to the attitudes or stereotypes that affect our understanding, actions, and decisions in an unconscious manner.  These biases, which encompass both favorable and unfavorable assessments, are activated involuntarily and without an individual’s awareness or intentional control. Residing deep in the subconscious, these biases are different from known biases that individuals may choose to conceal for the purposes of social and/or political correctness.  Rather, implicit biases are not accessible through introspection.</a:t>
            </a:r>
            <a:br>
              <a:rPr lang="en-US"/>
            </a:br>
            <a:r>
              <a:rPr lang="en-US" b="1" i="0">
                <a:solidFill>
                  <a:srgbClr val="666666"/>
                </a:solidFill>
                <a:latin typeface="Libre Franklin"/>
                <a:ea typeface="Libre Franklin"/>
                <a:cs typeface="Libre Franklin"/>
                <a:sym typeface="Libre Franklin"/>
              </a:rPr>
              <a:t>— Excerpted from </a:t>
            </a:r>
            <a:r>
              <a:rPr lang="en-US" b="1" i="0" u="sng" strike="noStrike">
                <a:solidFill>
                  <a:srgbClr val="222222"/>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Kirwan Institute at Ohio State University</a:t>
            </a:r>
            <a:endParaRPr/>
          </a:p>
        </p:txBody>
      </p:sp>
      <p:sp>
        <p:nvSpPr>
          <p:cNvPr id="308" name="Google Shape;3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8" name="Google Shape;34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1" u="none" strike="noStrike">
                <a:solidFill>
                  <a:srgbClr val="000000"/>
                </a:solidFill>
                <a:latin typeface="Arial"/>
                <a:ea typeface="Arial"/>
                <a:cs typeface="Arial"/>
                <a:sym typeface="Arial"/>
              </a:rPr>
              <a:t>Recently, we’ve witnessed academic institutions, industries, and government agencies actively striving to create a supportive, diverse, equitable, and inclusive environment for laboratorians. However, despite these grand efforts, many scientific organizations, laboratory groups, and workplaces still struggle with recognizing implicit bias and microaggressions, recruiting/retaining students and employees, designing effective DEI training tools, and implementing corrective actions for issues encountered. Nevertheless, laboratory environments do exist where scientists are encouraged to be supportive, inclusive, and appreciative of diversity, which has resulted in their increased productivity, creative innovations, and varied perspectives while developing solutions to complex problems. As a result, topics discussed during this workshop will include effective and noneffective strategies for implementing DEI in the workplace, implications of a lack of diversity, allyship, and much more. Attendees will participate in a facilitated discussion by a panel of speakers leading the DEI effort in various laboratories and academic institutions. This interactive workshop is designed to provoke discussion from laboratorians in all sectors of the workforce, including undergraduate and graduate students.</a:t>
            </a:r>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Arial"/>
                <a:ea typeface="Arial"/>
                <a:cs typeface="Arial"/>
                <a:sym typeface="Arial"/>
              </a:rPr>
              <a:t>Time Max: </a:t>
            </a:r>
            <a:r>
              <a:rPr lang="en-US" sz="1200" b="0">
                <a:solidFill>
                  <a:schemeClr val="dk1"/>
                </a:solidFill>
                <a:latin typeface="Arial"/>
                <a:ea typeface="Arial"/>
                <a:cs typeface="Arial"/>
                <a:sym typeface="Arial"/>
              </a:rPr>
              <a:t>3 minutes </a:t>
            </a: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b="1" i="0">
                <a:latin typeface="Arial"/>
                <a:ea typeface="Arial"/>
                <a:cs typeface="Arial"/>
                <a:sym typeface="Arial"/>
              </a:rPr>
              <a:t>Notes: </a:t>
            </a:r>
            <a:endParaRPr/>
          </a:p>
          <a:p>
            <a:pPr marL="336550" lvl="0" indent="-171450" algn="l" rtl="0">
              <a:lnSpc>
                <a:spcPct val="100000"/>
              </a:lnSpc>
              <a:spcBef>
                <a:spcPts val="300"/>
              </a:spcBef>
              <a:spcAft>
                <a:spcPts val="0"/>
              </a:spcAft>
              <a:buSzPts val="1000"/>
              <a:buFont typeface="Arial"/>
              <a:buChar char="•"/>
            </a:pPr>
            <a:r>
              <a:rPr lang="en-US" sz="1200" i="0">
                <a:latin typeface="Arial"/>
                <a:ea typeface="Arial"/>
                <a:cs typeface="Arial"/>
                <a:sym typeface="Arial"/>
              </a:rPr>
              <a:t>Please note that this is a progressive slide, there are 3 sections so please be mindful </a:t>
            </a:r>
            <a:endParaRPr/>
          </a:p>
          <a:p>
            <a:pPr marL="336550" lvl="0" indent="-171450" algn="l" rtl="0">
              <a:lnSpc>
                <a:spcPct val="100000"/>
              </a:lnSpc>
              <a:spcBef>
                <a:spcPts val="300"/>
              </a:spcBef>
              <a:spcAft>
                <a:spcPts val="0"/>
              </a:spcAft>
              <a:buSzPts val="1000"/>
              <a:buFont typeface="Arial"/>
              <a:buChar char="•"/>
            </a:pPr>
            <a:r>
              <a:rPr lang="en-US" sz="1200" i="0">
                <a:latin typeface="Arial"/>
                <a:ea typeface="Arial"/>
                <a:cs typeface="Arial"/>
                <a:sym typeface="Arial"/>
              </a:rPr>
              <a:t>Ask participants: When we think about diversity, what dimensions come to mind? </a:t>
            </a:r>
            <a:endParaRPr/>
          </a:p>
          <a:p>
            <a:pPr marL="336550" lvl="0" indent="-171450" algn="l" rtl="0">
              <a:lnSpc>
                <a:spcPct val="100000"/>
              </a:lnSpc>
              <a:spcBef>
                <a:spcPts val="300"/>
              </a:spcBef>
              <a:spcAft>
                <a:spcPts val="0"/>
              </a:spcAft>
              <a:buSzPts val="1000"/>
              <a:buFont typeface="Arial"/>
              <a:buChar char="•"/>
            </a:pPr>
            <a:r>
              <a:rPr lang="en-US" sz="1200" i="0">
                <a:latin typeface="Arial"/>
                <a:ea typeface="Arial"/>
                <a:cs typeface="Arial"/>
                <a:sym typeface="Arial"/>
              </a:rPr>
              <a:t>We often think about visible or “primary” dimensions of diversity such as race, gender, sexual orientation, age, physical ability and ethnicity because those are more “visible.”</a:t>
            </a:r>
            <a:endParaRPr sz="1200" b="1" i="0">
              <a:latin typeface="Arial"/>
              <a:ea typeface="Arial"/>
              <a:cs typeface="Arial"/>
              <a:sym typeface="Arial"/>
            </a:endParaRPr>
          </a:p>
          <a:p>
            <a:pPr marL="336550" lvl="0" indent="-171450" algn="l" rtl="0">
              <a:lnSpc>
                <a:spcPct val="100000"/>
              </a:lnSpc>
              <a:spcBef>
                <a:spcPts val="0"/>
              </a:spcBef>
              <a:spcAft>
                <a:spcPts val="0"/>
              </a:spcAft>
              <a:buSzPts val="1000"/>
              <a:buFont typeface="Arial"/>
              <a:buChar char="•"/>
            </a:pPr>
            <a:r>
              <a:rPr lang="en-US" sz="1200" i="0">
                <a:latin typeface="Arial"/>
                <a:ea typeface="Arial"/>
                <a:cs typeface="Arial"/>
                <a:sym typeface="Arial"/>
              </a:rPr>
              <a:t>It’s important to know that there are many dimensions of diversity to consider - some which are visible and some which aren’t. </a:t>
            </a:r>
            <a:endParaRPr sz="1200" b="1" i="0">
              <a:latin typeface="Arial"/>
              <a:ea typeface="Arial"/>
              <a:cs typeface="Arial"/>
              <a:sym typeface="Arial"/>
            </a:endParaRPr>
          </a:p>
          <a:p>
            <a:pPr marL="0" lvl="0" indent="0" algn="l" rtl="0">
              <a:lnSpc>
                <a:spcPct val="100000"/>
              </a:lnSpc>
              <a:spcBef>
                <a:spcPts val="300"/>
              </a:spcBef>
              <a:spcAft>
                <a:spcPts val="0"/>
              </a:spcAft>
              <a:buSzPts val="1400"/>
              <a:buNone/>
            </a:pPr>
            <a:endParaRPr sz="1200" b="1">
              <a:latin typeface="Arial"/>
              <a:ea typeface="Arial"/>
              <a:cs typeface="Arial"/>
              <a:sym typeface="Arial"/>
            </a:endParaRPr>
          </a:p>
          <a:p>
            <a:pPr marL="0" lvl="0" indent="0" algn="l" rtl="0">
              <a:lnSpc>
                <a:spcPct val="100000"/>
              </a:lnSpc>
              <a:spcBef>
                <a:spcPts val="300"/>
              </a:spcBef>
              <a:spcAft>
                <a:spcPts val="0"/>
              </a:spcAft>
              <a:buSzPts val="1400"/>
              <a:buNone/>
            </a:pPr>
            <a:r>
              <a:rPr lang="en-US" sz="1200" b="1">
                <a:latin typeface="Arial"/>
                <a:ea typeface="Arial"/>
                <a:cs typeface="Arial"/>
                <a:sym typeface="Arial"/>
              </a:rPr>
              <a:t>CLICK </a:t>
            </a:r>
            <a:r>
              <a:rPr lang="en-US" sz="1200">
                <a:latin typeface="Arial"/>
                <a:ea typeface="Arial"/>
                <a:cs typeface="Arial"/>
                <a:sym typeface="Arial"/>
              </a:rPr>
              <a:t>to activate animation on external rings.</a:t>
            </a:r>
            <a:endParaRPr sz="1200" b="1">
              <a:latin typeface="Arial"/>
              <a:ea typeface="Arial"/>
              <a:cs typeface="Arial"/>
              <a:sym typeface="Arial"/>
            </a:endParaRPr>
          </a:p>
          <a:p>
            <a:pPr marL="0" lvl="0" indent="0" algn="l" rtl="0">
              <a:lnSpc>
                <a:spcPct val="100000"/>
              </a:lnSpc>
              <a:spcBef>
                <a:spcPts val="300"/>
              </a:spcBef>
              <a:spcAft>
                <a:spcPts val="0"/>
              </a:spcAft>
              <a:buSzPts val="1400"/>
              <a:buNone/>
            </a:pPr>
            <a:endParaRPr sz="1200" b="1" i="1">
              <a:latin typeface="Arial"/>
              <a:ea typeface="Arial"/>
              <a:cs typeface="Arial"/>
              <a:sym typeface="Arial"/>
            </a:endParaRPr>
          </a:p>
          <a:p>
            <a:pPr marL="171450" lvl="0" indent="-171450" algn="l" rtl="0">
              <a:lnSpc>
                <a:spcPct val="100000"/>
              </a:lnSpc>
              <a:spcBef>
                <a:spcPts val="300"/>
              </a:spcBef>
              <a:spcAft>
                <a:spcPts val="0"/>
              </a:spcAft>
              <a:buSzPts val="1400"/>
              <a:buFont typeface="Arial"/>
              <a:buChar char="•"/>
            </a:pPr>
            <a:r>
              <a:rPr lang="en-US" sz="1200" i="0">
                <a:latin typeface="Arial"/>
                <a:ea typeface="Arial"/>
                <a:cs typeface="Arial"/>
                <a:sym typeface="Arial"/>
              </a:rPr>
              <a:t>These layers of secondary, organizational, and cultural diversity include aspects of our lives which we have some control over. Some might change over time, and some form the basis for decisions on careers and work styles.</a:t>
            </a:r>
            <a:endParaRPr sz="1200" b="1" i="0">
              <a:latin typeface="Arial"/>
              <a:ea typeface="Arial"/>
              <a:cs typeface="Arial"/>
              <a:sym typeface="Arial"/>
            </a:endParaRPr>
          </a:p>
          <a:p>
            <a:pPr marL="171450" lvl="0" indent="-171450" algn="l" rtl="0">
              <a:lnSpc>
                <a:spcPct val="100000"/>
              </a:lnSpc>
              <a:spcBef>
                <a:spcPts val="300"/>
              </a:spcBef>
              <a:spcAft>
                <a:spcPts val="0"/>
              </a:spcAft>
              <a:buSzPts val="1400"/>
              <a:buFont typeface="Arial"/>
              <a:buChar char="•"/>
            </a:pPr>
            <a:r>
              <a:rPr lang="en-US" sz="1200" b="0" i="0">
                <a:latin typeface="Arial"/>
                <a:ea typeface="Arial"/>
                <a:cs typeface="Arial"/>
                <a:sym typeface="Arial"/>
              </a:rPr>
              <a:t>Ask </a:t>
            </a:r>
            <a:r>
              <a:rPr lang="en-US" sz="1200" i="0">
                <a:latin typeface="Arial"/>
                <a:ea typeface="Arial"/>
                <a:cs typeface="Arial"/>
                <a:sym typeface="Arial"/>
              </a:rPr>
              <a:t>the following rhetorical questions. (</a:t>
            </a:r>
            <a:r>
              <a:rPr lang="en-US" sz="1200" i="1">
                <a:latin typeface="Arial"/>
                <a:ea typeface="Arial"/>
                <a:cs typeface="Arial"/>
                <a:sym typeface="Arial"/>
              </a:rPr>
              <a:t>No replies are needed</a:t>
            </a:r>
            <a:r>
              <a:rPr lang="en-US" sz="1200" i="0">
                <a:latin typeface="Arial"/>
                <a:ea typeface="Arial"/>
                <a:cs typeface="Arial"/>
                <a:sym typeface="Arial"/>
              </a:rPr>
              <a:t>.):</a:t>
            </a:r>
            <a:endParaRPr/>
          </a:p>
          <a:p>
            <a:pPr marL="628650" lvl="1" indent="-171450" algn="l" rtl="0">
              <a:lnSpc>
                <a:spcPct val="100000"/>
              </a:lnSpc>
              <a:spcBef>
                <a:spcPts val="300"/>
              </a:spcBef>
              <a:spcAft>
                <a:spcPts val="0"/>
              </a:spcAft>
              <a:buSzPts val="1400"/>
              <a:buFont typeface="Arial"/>
              <a:buChar char="•"/>
            </a:pPr>
            <a:r>
              <a:rPr lang="en-US" sz="1200" i="0">
                <a:latin typeface="Arial"/>
                <a:ea typeface="Arial"/>
                <a:cs typeface="Arial"/>
                <a:sym typeface="Arial"/>
              </a:rPr>
              <a:t>When you look at the wheel, think about the one or two dimensions that you’re most comfortable with. Why is that? Maybe it’s because you were exposed to them frequently and have had positive experiences.</a:t>
            </a:r>
            <a:endParaRPr sz="1200" b="1" i="0">
              <a:latin typeface="Arial"/>
              <a:ea typeface="Arial"/>
              <a:cs typeface="Arial"/>
              <a:sym typeface="Arial"/>
            </a:endParaRPr>
          </a:p>
          <a:p>
            <a:pPr marL="628650" lvl="1" indent="-171450" algn="l" rtl="0">
              <a:lnSpc>
                <a:spcPct val="100000"/>
              </a:lnSpc>
              <a:spcBef>
                <a:spcPts val="300"/>
              </a:spcBef>
              <a:spcAft>
                <a:spcPts val="0"/>
              </a:spcAft>
              <a:buSzPts val="1400"/>
              <a:buFont typeface="Arial"/>
              <a:buChar char="•"/>
            </a:pPr>
            <a:r>
              <a:rPr lang="en-US" sz="1200" i="0">
                <a:latin typeface="Arial"/>
                <a:ea typeface="Arial"/>
                <a:cs typeface="Arial"/>
                <a:sym typeface="Arial"/>
              </a:rPr>
              <a:t>Now think about 1 or 2 dimensions of diversity that you’re least comfortable with. Why is that? It’s likely because you’ve had less exposure to them, so they’re out of your comfort zone.</a:t>
            </a:r>
            <a:endParaRPr sz="1200" b="1" i="0">
              <a:latin typeface="Arial"/>
              <a:ea typeface="Arial"/>
              <a:cs typeface="Arial"/>
              <a:sym typeface="Arial"/>
            </a:endParaRPr>
          </a:p>
          <a:p>
            <a:pPr marL="171450" lvl="0" indent="-171450" algn="l" rtl="0">
              <a:lnSpc>
                <a:spcPct val="100000"/>
              </a:lnSpc>
              <a:spcBef>
                <a:spcPts val="300"/>
              </a:spcBef>
              <a:spcAft>
                <a:spcPts val="0"/>
              </a:spcAft>
              <a:buSzPts val="1400"/>
              <a:buFont typeface="Arial"/>
              <a:buChar char="•"/>
            </a:pPr>
            <a:r>
              <a:rPr lang="en-US" sz="1200" i="0">
                <a:latin typeface="Arial"/>
                <a:ea typeface="Arial"/>
                <a:cs typeface="Arial"/>
                <a:sym typeface="Arial"/>
              </a:rPr>
              <a:t>It’s important to note that blind spots and biases can impact any of these dimensions of diversity. So let’s dig deeper into biases now. </a:t>
            </a:r>
            <a:endParaRPr/>
          </a:p>
          <a:p>
            <a:pPr marL="171450" marR="0" lvl="0" indent="-171450" algn="l" rtl="0">
              <a:lnSpc>
                <a:spcPct val="100000"/>
              </a:lnSpc>
              <a:spcBef>
                <a:spcPts val="300"/>
              </a:spcBef>
              <a:spcAft>
                <a:spcPts val="0"/>
              </a:spcAft>
              <a:buClr>
                <a:srgbClr val="000000"/>
              </a:buClr>
              <a:buSzPts val="1400"/>
              <a:buFont typeface="Arial"/>
              <a:buChar char="•"/>
            </a:pPr>
            <a:r>
              <a:rPr lang="en-US" sz="1200" i="0">
                <a:latin typeface="Arial"/>
                <a:ea typeface="Arial"/>
                <a:cs typeface="Arial"/>
                <a:sym typeface="Arial"/>
              </a:rPr>
              <a:t>&lt;</a:t>
            </a:r>
            <a:r>
              <a:rPr lang="en-US" sz="1200" b="1" i="0">
                <a:latin typeface="Arial"/>
                <a:ea typeface="Arial"/>
                <a:cs typeface="Arial"/>
                <a:sym typeface="Arial"/>
              </a:rPr>
              <a:t>Move to next slide</a:t>
            </a:r>
            <a:r>
              <a:rPr lang="en-US" sz="1200" i="0">
                <a:latin typeface="Arial"/>
                <a:ea typeface="Arial"/>
                <a:cs typeface="Arial"/>
                <a:sym typeface="Arial"/>
              </a:rPr>
              <a:t>&gt;</a:t>
            </a:r>
            <a:endParaRPr sz="1200" i="0"/>
          </a:p>
          <a:p>
            <a:pPr marL="171450" lvl="0" indent="-82550" algn="l" rtl="0">
              <a:lnSpc>
                <a:spcPct val="100000"/>
              </a:lnSpc>
              <a:spcBef>
                <a:spcPts val="300"/>
              </a:spcBef>
              <a:spcAft>
                <a:spcPts val="0"/>
              </a:spcAft>
              <a:buSzPts val="1400"/>
              <a:buFont typeface="Arial"/>
              <a:buNone/>
            </a:pPr>
            <a:endParaRPr sz="1200" b="1" i="0">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a:p>
        </p:txBody>
      </p:sp>
      <p:sp>
        <p:nvSpPr>
          <p:cNvPr id="158" name="Google Shape;15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Arial"/>
                <a:ea typeface="Arial"/>
                <a:cs typeface="Arial"/>
                <a:sym typeface="Arial"/>
              </a:rPr>
              <a:t>Time Max: </a:t>
            </a:r>
            <a:r>
              <a:rPr lang="en-US" sz="1200" b="0">
                <a:solidFill>
                  <a:schemeClr val="dk1"/>
                </a:solidFill>
                <a:latin typeface="Arial"/>
                <a:ea typeface="Arial"/>
                <a:cs typeface="Arial"/>
                <a:sym typeface="Arial"/>
              </a:rPr>
              <a:t>3 minutes </a:t>
            </a:r>
            <a:endParaRPr/>
          </a:p>
          <a:p>
            <a:pPr marL="0" lvl="0" indent="0" algn="l" rtl="0">
              <a:lnSpc>
                <a:spcPct val="100000"/>
              </a:lnSpc>
              <a:spcBef>
                <a:spcPts val="0"/>
              </a:spcBef>
              <a:spcAft>
                <a:spcPts val="0"/>
              </a:spcAft>
              <a:buSzPts val="1400"/>
              <a:buNone/>
            </a:pPr>
            <a:r>
              <a:rPr lang="en-US" sz="1200" b="1">
                <a:solidFill>
                  <a:schemeClr val="dk1"/>
                </a:solidFill>
                <a:latin typeface="Arial"/>
                <a:ea typeface="Arial"/>
                <a:cs typeface="Arial"/>
                <a:sym typeface="Arial"/>
              </a:rPr>
              <a:t>Notes: </a:t>
            </a:r>
            <a:endParaRPr/>
          </a:p>
          <a:p>
            <a:pPr marL="171450" lvl="0" indent="-171450" algn="l" rtl="0">
              <a:lnSpc>
                <a:spcPct val="100000"/>
              </a:lnSpc>
              <a:spcBef>
                <a:spcPts val="0"/>
              </a:spcBef>
              <a:spcAft>
                <a:spcPts val="0"/>
              </a:spcAft>
              <a:buSzPts val="1400"/>
              <a:buFont typeface="Arial"/>
              <a:buChar char="•"/>
            </a:pPr>
            <a:r>
              <a:rPr lang="en-US" sz="1200" b="1">
                <a:solidFill>
                  <a:schemeClr val="dk1"/>
                </a:solidFill>
                <a:latin typeface="Arial"/>
                <a:ea typeface="Arial"/>
                <a:cs typeface="Arial"/>
                <a:sym typeface="Arial"/>
              </a:rPr>
              <a:t>Ask</a:t>
            </a:r>
            <a:r>
              <a:rPr lang="en-US" sz="1200" b="0">
                <a:solidFill>
                  <a:schemeClr val="dk1"/>
                </a:solidFill>
                <a:latin typeface="Arial"/>
                <a:ea typeface="Arial"/>
                <a:cs typeface="Arial"/>
                <a:sym typeface="Arial"/>
              </a:rPr>
              <a:t>: What is a bias? </a:t>
            </a:r>
            <a:endParaRPr sz="1200"/>
          </a:p>
          <a:p>
            <a:pPr marL="171450" lvl="0" indent="-171450" algn="l" rtl="0">
              <a:lnSpc>
                <a:spcPct val="100000"/>
              </a:lnSpc>
              <a:spcBef>
                <a:spcPts val="600"/>
              </a:spcBef>
              <a:spcAft>
                <a:spcPts val="0"/>
              </a:spcAft>
              <a:buSzPts val="1400"/>
              <a:buFont typeface="Arial"/>
              <a:buChar char="•"/>
            </a:pPr>
            <a:r>
              <a:rPr lang="en-US" sz="1200" b="1">
                <a:latin typeface="Arial"/>
                <a:ea typeface="Arial"/>
                <a:cs typeface="Arial"/>
                <a:sym typeface="Arial"/>
              </a:rPr>
              <a:t>Say:</a:t>
            </a:r>
            <a:r>
              <a:rPr lang="en-US" sz="1200" b="0">
                <a:latin typeface="Arial"/>
                <a:ea typeface="Arial"/>
                <a:cs typeface="Arial"/>
                <a:sym typeface="Arial"/>
              </a:rPr>
              <a:t> </a:t>
            </a:r>
            <a:r>
              <a:rPr lang="en-US" sz="1200" b="1">
                <a:latin typeface="Arial"/>
                <a:ea typeface="Arial"/>
                <a:cs typeface="Arial"/>
                <a:sym typeface="Arial"/>
              </a:rPr>
              <a:t>Bias</a:t>
            </a:r>
            <a:r>
              <a:rPr lang="en-US" sz="1200" b="0">
                <a:latin typeface="Arial"/>
                <a:ea typeface="Arial"/>
                <a:cs typeface="Arial"/>
                <a:sym typeface="Arial"/>
              </a:rPr>
              <a:t> </a:t>
            </a:r>
            <a:r>
              <a:rPr lang="en-US" sz="1200">
                <a:latin typeface="Arial"/>
                <a:ea typeface="Arial"/>
                <a:cs typeface="Arial"/>
                <a:sym typeface="Arial"/>
              </a:rPr>
              <a:t>is a preference for or against something. Not all biases are bad: for example, it’s natural to have a preference for your family. And you may be biased towards your favorite football team, or your college. You may even be biased towards dogs over cats. The issue arises when a bias positively or negatively impacts someone else and creates an unfair advantage or disadvantage for others.</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a:latin typeface="Arial"/>
                <a:ea typeface="Arial"/>
                <a:cs typeface="Arial"/>
                <a:sym typeface="Arial"/>
              </a:rPr>
              <a:t>Often, the terms prejudice and stereotypes are associated with bias.</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b="1">
                <a:latin typeface="Arial"/>
                <a:ea typeface="Arial"/>
                <a:cs typeface="Arial"/>
                <a:sym typeface="Arial"/>
              </a:rPr>
              <a:t>Prejudice </a:t>
            </a:r>
            <a:r>
              <a:rPr lang="en-US" sz="1200">
                <a:latin typeface="Arial"/>
                <a:ea typeface="Arial"/>
                <a:cs typeface="Arial"/>
                <a:sym typeface="Arial"/>
              </a:rPr>
              <a:t>is an irrational attitude of hostility directed against an individual, a group, a race, or their supposed characteristics. (For example: A prejudice against baby boomers as not being tech savvy.)</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b="1">
                <a:latin typeface="Arial"/>
                <a:ea typeface="Arial"/>
                <a:cs typeface="Arial"/>
                <a:sym typeface="Arial"/>
              </a:rPr>
              <a:t>Stereotypes </a:t>
            </a:r>
            <a:r>
              <a:rPr lang="en-US" sz="1200">
                <a:latin typeface="Arial"/>
                <a:ea typeface="Arial"/>
                <a:cs typeface="Arial"/>
                <a:sym typeface="Arial"/>
              </a:rPr>
              <a:t>are something conforming to a fixed or general pattern especially a standardized mental picture that is held in common by members of a group and that represents an oversimplified opinion, prejudiced attitude, or uncritical judgment. (For example: Philadelphia Eagles fans are stereotyped as rowdy.)</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a:latin typeface="Arial"/>
                <a:ea typeface="Arial"/>
                <a:cs typeface="Arial"/>
                <a:sym typeface="Arial"/>
              </a:rPr>
              <a:t>These terms are often heard of together, and they’re often associated with explicit bias.  </a:t>
            </a:r>
            <a:endParaRPr/>
          </a:p>
          <a:p>
            <a:pPr marL="171450" lvl="0" indent="-171450" algn="l" rtl="0">
              <a:lnSpc>
                <a:spcPct val="100000"/>
              </a:lnSpc>
              <a:spcBef>
                <a:spcPts val="600"/>
              </a:spcBef>
              <a:spcAft>
                <a:spcPts val="0"/>
              </a:spcAft>
              <a:buSzPts val="1400"/>
              <a:buFont typeface="Arial"/>
              <a:buChar char="•"/>
            </a:pPr>
            <a:r>
              <a:rPr lang="en-US" sz="1200" b="1">
                <a:latin typeface="Arial"/>
                <a:ea typeface="Arial"/>
                <a:cs typeface="Arial"/>
                <a:sym typeface="Arial"/>
              </a:rPr>
              <a:t>Explicit bias</a:t>
            </a:r>
            <a:r>
              <a:rPr lang="en-US" sz="1200">
                <a:latin typeface="Arial"/>
                <a:ea typeface="Arial"/>
                <a:cs typeface="Arial"/>
                <a:sym typeface="Arial"/>
              </a:rPr>
              <a:t> is when individuals are aware of their prejudices and attitudes toward certain groups. Their positive or negative preferences for a particular group are conscious. </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a:latin typeface="Arial"/>
                <a:ea typeface="Arial"/>
                <a:cs typeface="Arial"/>
                <a:sym typeface="Arial"/>
              </a:rPr>
              <a:t>Explicit bias can result in numerous </a:t>
            </a:r>
            <a:r>
              <a:rPr lang="en-US" sz="1200" b="1">
                <a:latin typeface="Arial"/>
                <a:ea typeface="Arial"/>
                <a:cs typeface="Arial"/>
                <a:sym typeface="Arial"/>
              </a:rPr>
              <a:t>“isms” - racism, sexism, ageism, classism, able-ism.</a:t>
            </a:r>
            <a:endParaRPr/>
          </a:p>
          <a:p>
            <a:pPr marL="171450" lvl="0" indent="-171450" algn="l" rtl="0">
              <a:lnSpc>
                <a:spcPct val="100000"/>
              </a:lnSpc>
              <a:spcBef>
                <a:spcPts val="600"/>
              </a:spcBef>
              <a:spcAft>
                <a:spcPts val="0"/>
              </a:spcAft>
              <a:buSzPts val="1400"/>
              <a:buFont typeface="Arial"/>
              <a:buChar char="•"/>
            </a:pPr>
            <a:r>
              <a:rPr lang="en-US" sz="1200">
                <a:latin typeface="Arial"/>
                <a:ea typeface="Arial"/>
                <a:cs typeface="Arial"/>
                <a:sym typeface="Arial"/>
              </a:rPr>
              <a:t>Explicit bias can be easier to spot than </a:t>
            </a:r>
            <a:r>
              <a:rPr lang="en-US" sz="1200" b="1">
                <a:latin typeface="Arial"/>
                <a:ea typeface="Arial"/>
                <a:cs typeface="Arial"/>
                <a:sym typeface="Arial"/>
              </a:rPr>
              <a:t>implicit bias</a:t>
            </a:r>
            <a:r>
              <a:rPr lang="en-US" sz="1200">
                <a:latin typeface="Arial"/>
                <a:ea typeface="Arial"/>
                <a:cs typeface="Arial"/>
                <a:sym typeface="Arial"/>
              </a:rPr>
              <a:t>, which is what we’re going to focus today’s conversation on.</a:t>
            </a:r>
            <a:endParaRPr sz="1200"/>
          </a:p>
          <a:p>
            <a:pPr marL="171450" lvl="0" indent="-171450" algn="l" rtl="0">
              <a:lnSpc>
                <a:spcPct val="100000"/>
              </a:lnSpc>
              <a:spcBef>
                <a:spcPts val="0"/>
              </a:spcBef>
              <a:spcAft>
                <a:spcPts val="0"/>
              </a:spcAft>
              <a:buSzPts val="1400"/>
              <a:buFont typeface="Arial"/>
              <a:buChar char="•"/>
            </a:pPr>
            <a:r>
              <a:rPr lang="en-US" sz="1200" b="1">
                <a:solidFill>
                  <a:schemeClr val="dk1"/>
                </a:solidFill>
                <a:latin typeface="Arial"/>
                <a:ea typeface="Arial"/>
                <a:cs typeface="Arial"/>
                <a:sym typeface="Arial"/>
              </a:rPr>
              <a:t>Say:  </a:t>
            </a:r>
            <a:r>
              <a:rPr lang="en-US" sz="1200" b="1" i="0">
                <a:latin typeface="Arial"/>
                <a:ea typeface="Arial"/>
                <a:cs typeface="Arial"/>
                <a:sym typeface="Arial"/>
              </a:rPr>
              <a:t>Implicit bias</a:t>
            </a:r>
            <a:r>
              <a:rPr lang="en-US" sz="1200" i="0">
                <a:latin typeface="Arial"/>
                <a:ea typeface="Arial"/>
                <a:cs typeface="Arial"/>
                <a:sym typeface="Arial"/>
              </a:rPr>
              <a:t>, or unconscious bias, </a:t>
            </a:r>
            <a:r>
              <a:rPr lang="en-US" sz="1200" i="0">
                <a:solidFill>
                  <a:schemeClr val="dk1"/>
                </a:solidFill>
                <a:latin typeface="Arial"/>
                <a:ea typeface="Arial"/>
                <a:cs typeface="Arial"/>
                <a:sym typeface="Arial"/>
              </a:rPr>
              <a:t>happens without us even knowing it.  Experts believe that a majority of our decisions are made by our unconscious minds.  Our brains are wired to make cognitive shortcuts to help us process the millions of pieces of information that we receive every second.  We make snap judgments, which can sometimes be wron</a:t>
            </a:r>
            <a:r>
              <a:rPr lang="en-US" sz="1200" i="0">
                <a:latin typeface="Arial"/>
                <a:ea typeface="Arial"/>
                <a:cs typeface="Arial"/>
                <a:sym typeface="Arial"/>
              </a:rPr>
              <a:t>g.  And they might </a:t>
            </a:r>
            <a:r>
              <a:rPr lang="en-US" sz="1200" i="0">
                <a:solidFill>
                  <a:schemeClr val="dk1"/>
                </a:solidFill>
                <a:latin typeface="Arial"/>
                <a:ea typeface="Arial"/>
                <a:cs typeface="Arial"/>
                <a:sym typeface="Arial"/>
              </a:rPr>
              <a:t>not be aligned with our conscious values and beliefs. This can result in us acting in ways that have unintentional consequences for ourselves and others.  </a:t>
            </a:r>
            <a:endParaRPr sz="1200" i="0">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sz="1200" b="1" i="0">
                <a:solidFill>
                  <a:schemeClr val="dk1"/>
                </a:solidFill>
                <a:latin typeface="Arial"/>
                <a:ea typeface="Arial"/>
                <a:cs typeface="Arial"/>
                <a:sym typeface="Arial"/>
              </a:rPr>
              <a:t>A</a:t>
            </a:r>
            <a:r>
              <a:rPr lang="en-US" sz="1200" b="1" i="0">
                <a:latin typeface="Arial"/>
                <a:ea typeface="Arial"/>
                <a:cs typeface="Arial"/>
                <a:sym typeface="Arial"/>
              </a:rPr>
              <a:t>SK</a:t>
            </a:r>
            <a:r>
              <a:rPr lang="en-US" sz="1200" b="1" i="0">
                <a:solidFill>
                  <a:schemeClr val="dk1"/>
                </a:solidFill>
                <a:latin typeface="Arial"/>
                <a:ea typeface="Arial"/>
                <a:cs typeface="Arial"/>
                <a:sym typeface="Arial"/>
              </a:rPr>
              <a:t>: </a:t>
            </a:r>
            <a:r>
              <a:rPr lang="en-US" sz="1200" i="0">
                <a:solidFill>
                  <a:schemeClr val="dk1"/>
                </a:solidFill>
                <a:latin typeface="Arial"/>
                <a:ea typeface="Arial"/>
                <a:cs typeface="Arial"/>
                <a:sym typeface="Arial"/>
              </a:rPr>
              <a:t>Why is it important to talk about </a:t>
            </a:r>
            <a:r>
              <a:rPr lang="en-US" sz="1200" i="0">
                <a:latin typeface="Arial"/>
                <a:ea typeface="Arial"/>
                <a:cs typeface="Arial"/>
                <a:sym typeface="Arial"/>
              </a:rPr>
              <a:t>implicit</a:t>
            </a:r>
            <a:r>
              <a:rPr lang="en-US" sz="1200" i="0">
                <a:solidFill>
                  <a:schemeClr val="dk1"/>
                </a:solidFill>
                <a:latin typeface="Arial"/>
                <a:ea typeface="Arial"/>
                <a:cs typeface="Arial"/>
                <a:sym typeface="Arial"/>
              </a:rPr>
              <a:t> bias? </a:t>
            </a:r>
            <a:endParaRPr sz="1200" i="0">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sz="1200" i="0">
                <a:solidFill>
                  <a:schemeClr val="dk1"/>
                </a:solidFill>
                <a:latin typeface="Arial"/>
                <a:ea typeface="Arial"/>
                <a:cs typeface="Arial"/>
                <a:sym typeface="Arial"/>
              </a:rPr>
              <a:t>It’s </a:t>
            </a:r>
            <a:r>
              <a:rPr lang="en-US" sz="1200" i="0">
                <a:latin typeface="Arial"/>
                <a:ea typeface="Arial"/>
                <a:cs typeface="Arial"/>
                <a:sym typeface="Arial"/>
              </a:rPr>
              <a:t>important to</a:t>
            </a:r>
            <a:r>
              <a:rPr lang="en-US" sz="1200" i="0">
                <a:solidFill>
                  <a:schemeClr val="dk1"/>
                </a:solidFill>
                <a:latin typeface="Arial"/>
                <a:ea typeface="Arial"/>
                <a:cs typeface="Arial"/>
                <a:sym typeface="Arial"/>
              </a:rPr>
              <a:t> focus on implicit bias because people want to be fair towards others, but our unconscious minds might sometimes get in the way.  By bringing awareness to our unconscious minds, we can make decisions and take actions that are more aligned with our declared beliefs.  Experts say we all have implicit bias, so it’s important to understand how our minds work so we can slow down our thinking to make better decisions and get to better outcomes.</a:t>
            </a:r>
            <a:endParaRPr/>
          </a:p>
          <a:p>
            <a:pPr marL="171450" lvl="0" indent="-171450" algn="l" rtl="0">
              <a:lnSpc>
                <a:spcPct val="100000"/>
              </a:lnSpc>
              <a:spcBef>
                <a:spcPts val="0"/>
              </a:spcBef>
              <a:spcAft>
                <a:spcPts val="0"/>
              </a:spcAft>
              <a:buSzPts val="1400"/>
              <a:buFont typeface="Arial"/>
              <a:buChar char="•"/>
            </a:pPr>
            <a:r>
              <a:rPr lang="en-US" sz="1200" i="0">
                <a:latin typeface="Arial"/>
                <a:ea typeface="Arial"/>
                <a:cs typeface="Arial"/>
                <a:sym typeface="Arial"/>
              </a:rPr>
              <a:t>Let’s look at the power of implicit associations through a little test. </a:t>
            </a:r>
            <a:endParaRPr/>
          </a:p>
          <a:p>
            <a:pPr marL="171450" lvl="0" indent="-171450" algn="l" rtl="0">
              <a:lnSpc>
                <a:spcPct val="100000"/>
              </a:lnSpc>
              <a:spcBef>
                <a:spcPts val="0"/>
              </a:spcBef>
              <a:spcAft>
                <a:spcPts val="0"/>
              </a:spcAft>
              <a:buSzPts val="1400"/>
              <a:buFont typeface="Arial"/>
              <a:buChar char="•"/>
            </a:pPr>
            <a:r>
              <a:rPr lang="en-US" sz="1200" i="0">
                <a:latin typeface="Arial"/>
                <a:ea typeface="Arial"/>
                <a:cs typeface="Arial"/>
                <a:sym typeface="Arial"/>
              </a:rPr>
              <a:t>&lt;</a:t>
            </a:r>
            <a:r>
              <a:rPr lang="en-US" sz="1200" b="1" i="0">
                <a:latin typeface="Arial"/>
                <a:ea typeface="Arial"/>
                <a:cs typeface="Arial"/>
                <a:sym typeface="Arial"/>
              </a:rPr>
              <a:t>Move to next slide</a:t>
            </a:r>
            <a:r>
              <a:rPr lang="en-US" sz="1200" i="0">
                <a:latin typeface="Arial"/>
                <a:ea typeface="Arial"/>
                <a:cs typeface="Arial"/>
                <a:sym typeface="Arial"/>
              </a:rPr>
              <a:t>&gt;</a:t>
            </a:r>
            <a:endParaRPr sz="1200" i="0"/>
          </a:p>
          <a:p>
            <a:pPr marL="0" lvl="0" indent="0" algn="l" rtl="0">
              <a:lnSpc>
                <a:spcPct val="100000"/>
              </a:lnSpc>
              <a:spcBef>
                <a:spcPts val="0"/>
              </a:spcBef>
              <a:spcAft>
                <a:spcPts val="0"/>
              </a:spcAft>
              <a:buSzPts val="1400"/>
              <a:buFont typeface="Arial"/>
              <a:buNone/>
            </a:pPr>
            <a:endParaRPr/>
          </a:p>
        </p:txBody>
      </p:sp>
      <p:sp>
        <p:nvSpPr>
          <p:cNvPr id="219" name="Google Shape;2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a:solidFill>
                  <a:srgbClr val="FF0000"/>
                </a:solidFill>
                <a:latin typeface="Arial"/>
                <a:ea typeface="Arial"/>
                <a:cs typeface="Arial"/>
                <a:sym typeface="Arial"/>
              </a:rPr>
              <a:t>***If participants have experienced this activity from taking Building Inclusive Teams or Growing Inclusive Teams, you are encouraged to skip this lesson and move right to the “About Face” video*** </a:t>
            </a:r>
            <a:endParaRPr/>
          </a:p>
          <a:p>
            <a:pPr marL="0" lvl="0" indent="0" algn="l" rtl="0">
              <a:lnSpc>
                <a:spcPct val="100000"/>
              </a:lnSpc>
              <a:spcBef>
                <a:spcPts val="0"/>
              </a:spcBef>
              <a:spcAft>
                <a:spcPts val="0"/>
              </a:spcAft>
              <a:buSzPts val="1400"/>
              <a:buNone/>
            </a:pPr>
            <a:endParaRPr sz="1200" b="1">
              <a:latin typeface="Arial"/>
              <a:ea typeface="Arial"/>
              <a:cs typeface="Arial"/>
              <a:sym typeface="Arial"/>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Time Max: </a:t>
            </a:r>
            <a:r>
              <a:rPr lang="en-US" sz="1200" b="0">
                <a:latin typeface="Arial"/>
                <a:ea typeface="Arial"/>
                <a:cs typeface="Arial"/>
                <a:sym typeface="Arial"/>
              </a:rPr>
              <a:t>2 minutes</a:t>
            </a:r>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Notes: </a:t>
            </a:r>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Activity: </a:t>
            </a:r>
            <a:r>
              <a:rPr lang="en-US" sz="1200" b="0">
                <a:latin typeface="Arial"/>
                <a:ea typeface="Arial"/>
                <a:cs typeface="Arial"/>
                <a:sym typeface="Arial"/>
              </a:rPr>
              <a:t>Power of implicit associations – Round 1: </a:t>
            </a:r>
            <a:endParaRPr sz="1200" b="0"/>
          </a:p>
          <a:p>
            <a:pPr marL="171450" lvl="0" indent="-171450" algn="l" rtl="0">
              <a:lnSpc>
                <a:spcPct val="100000"/>
              </a:lnSpc>
              <a:spcBef>
                <a:spcPts val="300"/>
              </a:spcBef>
              <a:spcAft>
                <a:spcPts val="0"/>
              </a:spcAft>
              <a:buSzPts val="1400"/>
              <a:buFont typeface="Arial"/>
              <a:buChar char="•"/>
            </a:pPr>
            <a:r>
              <a:rPr lang="en-US" sz="1200" b="1">
                <a:latin typeface="Arial"/>
                <a:ea typeface="Arial"/>
                <a:cs typeface="Arial"/>
                <a:sym typeface="Arial"/>
              </a:rPr>
              <a:t>VIRTUAL DELIVERY: </a:t>
            </a:r>
            <a:r>
              <a:rPr lang="en-US" sz="1200" b="0">
                <a:latin typeface="Arial"/>
                <a:ea typeface="Arial"/>
                <a:cs typeface="Arial"/>
                <a:sym typeface="Arial"/>
              </a:rPr>
              <a:t>Slides 13 &amp; 14: Stroop Test, some level of audience involvement will be needed as oral responses are what trigger advancing the activity. The lead facilitator should use another individual(s) as the test subject while other participants follow along. Make sure to familiarize yourself with how the test works/how the words advance before running this with participants. </a:t>
            </a:r>
            <a:endParaRPr/>
          </a:p>
          <a:p>
            <a:pPr marL="171450" lvl="0" indent="-171450" algn="l" rtl="0">
              <a:lnSpc>
                <a:spcPct val="100000"/>
              </a:lnSpc>
              <a:spcBef>
                <a:spcPts val="300"/>
              </a:spcBef>
              <a:spcAft>
                <a:spcPts val="0"/>
              </a:spcAft>
              <a:buSzPts val="1400"/>
              <a:buFont typeface="Arial"/>
              <a:buChar char="•"/>
            </a:pPr>
            <a:r>
              <a:rPr lang="en-US" sz="1200" b="1">
                <a:latin typeface="Arial"/>
                <a:ea typeface="Arial"/>
                <a:cs typeface="Arial"/>
                <a:sym typeface="Arial"/>
              </a:rPr>
              <a:t>SAY: </a:t>
            </a:r>
            <a:r>
              <a:rPr lang="en-US" sz="1200" i="0">
                <a:latin typeface="Arial"/>
                <a:ea typeface="Arial"/>
                <a:cs typeface="Arial"/>
                <a:sym typeface="Arial"/>
              </a:rPr>
              <a:t>To illustrate the power of implicit associations, we’re going to take a quick test.</a:t>
            </a:r>
            <a:endParaRPr/>
          </a:p>
          <a:p>
            <a:pPr marL="171450" marR="0" lvl="0" indent="-171450" algn="l" rtl="0">
              <a:lnSpc>
                <a:spcPct val="100000"/>
              </a:lnSpc>
              <a:spcBef>
                <a:spcPts val="0"/>
              </a:spcBef>
              <a:spcAft>
                <a:spcPts val="0"/>
              </a:spcAft>
              <a:buSzPts val="1400"/>
              <a:buFont typeface="Arial"/>
              <a:buChar char="•"/>
            </a:pPr>
            <a:r>
              <a:rPr lang="en-US" sz="1200" b="1">
                <a:latin typeface="Arial"/>
                <a:ea typeface="Arial"/>
                <a:cs typeface="Arial"/>
                <a:sym typeface="Arial"/>
              </a:rPr>
              <a:t>Overview Directions: </a:t>
            </a:r>
            <a:r>
              <a:rPr lang="en-US" sz="1200">
                <a:solidFill>
                  <a:schemeClr val="dk1"/>
                </a:solidFill>
                <a:latin typeface="Arial"/>
                <a:ea typeface="Arial"/>
                <a:cs typeface="Arial"/>
                <a:sym typeface="Arial"/>
              </a:rPr>
              <a:t>You are going to see a series of color words on the screen.</a:t>
            </a:r>
            <a:r>
              <a:rPr lang="en-US" sz="1200">
                <a:solidFill>
                  <a:schemeClr val="dk1"/>
                </a:solidFill>
                <a:latin typeface="Calibri"/>
                <a:ea typeface="Calibri"/>
                <a:cs typeface="Calibri"/>
                <a:sym typeface="Calibri"/>
              </a:rPr>
              <a:t> </a:t>
            </a:r>
            <a:r>
              <a:rPr lang="en-US" sz="1200">
                <a:solidFill>
                  <a:schemeClr val="dk1"/>
                </a:solidFill>
                <a:latin typeface="Arial"/>
                <a:ea typeface="Arial"/>
                <a:cs typeface="Arial"/>
                <a:sym typeface="Arial"/>
              </a:rPr>
              <a:t>Say the word aloud as quickly as possible so we can move to the next word</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b="1">
                <a:latin typeface="Arial"/>
                <a:ea typeface="Arial"/>
                <a:cs typeface="Arial"/>
                <a:sym typeface="Arial"/>
              </a:rPr>
              <a:t>SAY: </a:t>
            </a:r>
            <a:r>
              <a:rPr lang="en-US" sz="1200">
                <a:latin typeface="Arial"/>
                <a:ea typeface="Arial"/>
                <a:cs typeface="Arial"/>
                <a:sym typeface="Arial"/>
              </a:rPr>
              <a:t>Please play along and time yourself to see how you compare.</a:t>
            </a:r>
            <a:endParaRPr sz="1200" b="1">
              <a:latin typeface="Arial"/>
              <a:ea typeface="Arial"/>
              <a:cs typeface="Arial"/>
              <a:sym typeface="Arial"/>
            </a:endParaRPr>
          </a:p>
          <a:p>
            <a:pPr marL="171450" lvl="0" indent="-171450" algn="l" rtl="0">
              <a:lnSpc>
                <a:spcPct val="100000"/>
              </a:lnSpc>
              <a:spcBef>
                <a:spcPts val="600"/>
              </a:spcBef>
              <a:spcAft>
                <a:spcPts val="0"/>
              </a:spcAft>
              <a:buSzPts val="1400"/>
              <a:buFont typeface="Arial"/>
              <a:buChar char="•"/>
            </a:pPr>
            <a:r>
              <a:rPr lang="en-US" sz="1200">
                <a:latin typeface="Arial"/>
                <a:ea typeface="Arial"/>
                <a:cs typeface="Arial"/>
                <a:sym typeface="Arial"/>
              </a:rPr>
              <a:t>When you are ready, </a:t>
            </a:r>
            <a:r>
              <a:rPr lang="en-US" sz="1200" b="1">
                <a:latin typeface="Arial"/>
                <a:ea typeface="Arial"/>
                <a:cs typeface="Arial"/>
                <a:sym typeface="Arial"/>
              </a:rPr>
              <a:t>CLICK the first word </a:t>
            </a:r>
            <a:r>
              <a:rPr lang="en-US" sz="1200">
                <a:latin typeface="Arial"/>
                <a:ea typeface="Arial"/>
                <a:cs typeface="Arial"/>
                <a:sym typeface="Arial"/>
              </a:rPr>
              <a:t>to start the sequence. After the word is said by the particpants, advance to the next word. (There are 9 words in the sequence.)</a:t>
            </a:r>
            <a:endParaRPr/>
          </a:p>
          <a:p>
            <a:pPr marL="171450" marR="0" lvl="0" indent="-171450" algn="l" rtl="0">
              <a:lnSpc>
                <a:spcPct val="100000"/>
              </a:lnSpc>
              <a:spcBef>
                <a:spcPts val="600"/>
              </a:spcBef>
              <a:spcAft>
                <a:spcPts val="0"/>
              </a:spcAft>
              <a:buClr>
                <a:srgbClr val="000000"/>
              </a:buClr>
              <a:buSzPts val="1400"/>
              <a:buFont typeface="Arial"/>
              <a:buChar char="•"/>
            </a:pPr>
            <a:r>
              <a:rPr lang="en-US" sz="1200" i="0">
                <a:latin typeface="Arial"/>
                <a:ea typeface="Arial"/>
                <a:cs typeface="Arial"/>
                <a:sym typeface="Arial"/>
              </a:rPr>
              <a:t>&lt;</a:t>
            </a:r>
            <a:r>
              <a:rPr lang="en-US" sz="1200" b="1" i="0">
                <a:latin typeface="Arial"/>
                <a:ea typeface="Arial"/>
                <a:cs typeface="Arial"/>
                <a:sym typeface="Arial"/>
              </a:rPr>
              <a:t>Move to next slide</a:t>
            </a:r>
            <a:r>
              <a:rPr lang="en-US" sz="1200" i="0">
                <a:latin typeface="Arial"/>
                <a:ea typeface="Arial"/>
                <a:cs typeface="Arial"/>
                <a:sym typeface="Arial"/>
              </a:rPr>
              <a:t>&gt;</a:t>
            </a:r>
            <a:endParaRPr sz="1200" i="0"/>
          </a:p>
          <a:p>
            <a:pPr marL="0" lvl="0" indent="0" algn="l" rtl="0">
              <a:lnSpc>
                <a:spcPct val="100000"/>
              </a:lnSpc>
              <a:spcBef>
                <a:spcPts val="600"/>
              </a:spcBef>
              <a:spcAft>
                <a:spcPts val="0"/>
              </a:spcAft>
              <a:buSzPts val="1400"/>
              <a:buNone/>
            </a:pPr>
            <a:endParaRPr sz="1200">
              <a:latin typeface="Arial"/>
              <a:ea typeface="Arial"/>
              <a:cs typeface="Arial"/>
              <a:sym typeface="Arial"/>
            </a:endParaRPr>
          </a:p>
          <a:p>
            <a:pPr marL="165100" lvl="0" indent="0" algn="l" rtl="0">
              <a:lnSpc>
                <a:spcPct val="100000"/>
              </a:lnSpc>
              <a:spcBef>
                <a:spcPts val="600"/>
              </a:spcBef>
              <a:spcAft>
                <a:spcPts val="0"/>
              </a:spcAft>
              <a:buClr>
                <a:schemeClr val="dk1"/>
              </a:buClr>
              <a:buSzPts val="1000"/>
              <a:buFont typeface="Georgia"/>
              <a:buNone/>
            </a:pPr>
            <a:endParaRPr sz="1200">
              <a:latin typeface="Arial"/>
              <a:ea typeface="Arial"/>
              <a:cs typeface="Arial"/>
              <a:sym typeface="Arial"/>
            </a:endParaRPr>
          </a:p>
        </p:txBody>
      </p:sp>
      <p:sp>
        <p:nvSpPr>
          <p:cNvPr id="247" name="Google Shape;24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latin typeface="Arial"/>
                <a:ea typeface="Arial"/>
                <a:cs typeface="Arial"/>
                <a:sym typeface="Arial"/>
              </a:rPr>
              <a:t>Time Max: </a:t>
            </a:r>
            <a:r>
              <a:rPr lang="en-US" sz="1200" b="0">
                <a:latin typeface="Arial"/>
                <a:ea typeface="Arial"/>
                <a:cs typeface="Arial"/>
                <a:sym typeface="Arial"/>
              </a:rPr>
              <a:t>2</a:t>
            </a:r>
            <a:r>
              <a:rPr lang="en-US" sz="1200">
                <a:latin typeface="Arial"/>
                <a:ea typeface="Arial"/>
                <a:cs typeface="Arial"/>
                <a:sym typeface="Arial"/>
              </a:rPr>
              <a:t> minutes </a:t>
            </a:r>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Notes: </a:t>
            </a:r>
            <a:endParaRPr/>
          </a:p>
          <a:p>
            <a:pPr marL="171450" marR="0" lvl="0" indent="-171450" algn="l" rtl="0">
              <a:lnSpc>
                <a:spcPct val="100000"/>
              </a:lnSpc>
              <a:spcBef>
                <a:spcPts val="0"/>
              </a:spcBef>
              <a:spcAft>
                <a:spcPts val="0"/>
              </a:spcAft>
              <a:buClr>
                <a:srgbClr val="000000"/>
              </a:buClr>
              <a:buSzPts val="1400"/>
              <a:buFont typeface="Arial"/>
              <a:buChar char="•"/>
            </a:pPr>
            <a:r>
              <a:rPr lang="en-US" sz="1200" b="1">
                <a:latin typeface="Arial"/>
                <a:ea typeface="Arial"/>
                <a:cs typeface="Arial"/>
                <a:sym typeface="Arial"/>
              </a:rPr>
              <a:t>Activity: </a:t>
            </a:r>
            <a:r>
              <a:rPr lang="en-US" sz="1200" b="0">
                <a:latin typeface="Arial"/>
                <a:ea typeface="Arial"/>
                <a:cs typeface="Arial"/>
                <a:sym typeface="Arial"/>
              </a:rPr>
              <a:t>Power of implicit associations – Round 2 </a:t>
            </a:r>
            <a:endParaRPr sz="1200" b="1">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sz="1200" b="1">
                <a:latin typeface="Arial"/>
                <a:ea typeface="Arial"/>
                <a:cs typeface="Arial"/>
                <a:sym typeface="Arial"/>
              </a:rPr>
              <a:t>VIRTUAL DELIVERY: </a:t>
            </a:r>
            <a:r>
              <a:rPr lang="en-US" sz="1200" b="0">
                <a:latin typeface="Arial"/>
                <a:ea typeface="Arial"/>
                <a:cs typeface="Arial"/>
                <a:sym typeface="Arial"/>
              </a:rPr>
              <a:t>Slides 12 &amp; 13: Stroop Test, some level of audience involvement will be needed as oral responses are what trigger advancing the activity. The lead facilitator can use another individual(s) as the test subject while other participants follow along. Make sure to familiarize yourself with how the test works/how the words advance before running this with participants. </a:t>
            </a:r>
            <a:endParaRPr/>
          </a:p>
          <a:p>
            <a:pPr marL="171450" lvl="0" indent="-171450" algn="l" rtl="0">
              <a:lnSpc>
                <a:spcPct val="100000"/>
              </a:lnSpc>
              <a:spcBef>
                <a:spcPts val="300"/>
              </a:spcBef>
              <a:spcAft>
                <a:spcPts val="0"/>
              </a:spcAft>
              <a:buSzPts val="1400"/>
              <a:buFont typeface="Arial"/>
              <a:buChar char="•"/>
            </a:pPr>
            <a:r>
              <a:rPr lang="en-US" sz="1200" b="1">
                <a:latin typeface="Arial"/>
                <a:ea typeface="Arial"/>
                <a:cs typeface="Arial"/>
                <a:sym typeface="Arial"/>
              </a:rPr>
              <a:t>SAY: </a:t>
            </a:r>
            <a:r>
              <a:rPr lang="en-US" sz="1200">
                <a:latin typeface="Arial"/>
                <a:ea typeface="Arial"/>
                <a:cs typeface="Arial"/>
                <a:sym typeface="Arial"/>
              </a:rPr>
              <a:t>Now we’re going to take the test again, with one little twist. Play along again and note your time.</a:t>
            </a:r>
            <a:endParaRPr/>
          </a:p>
          <a:p>
            <a:pPr marL="171450" marR="0" lvl="0" indent="-171450" algn="l" rtl="0">
              <a:lnSpc>
                <a:spcPct val="100000"/>
              </a:lnSpc>
              <a:spcBef>
                <a:spcPts val="0"/>
              </a:spcBef>
              <a:spcAft>
                <a:spcPts val="0"/>
              </a:spcAft>
              <a:buSzPts val="1400"/>
              <a:buFont typeface="Arial"/>
              <a:buChar char="•"/>
            </a:pPr>
            <a:r>
              <a:rPr lang="en-US" sz="1200" b="1">
                <a:latin typeface="Arial"/>
                <a:ea typeface="Arial"/>
                <a:cs typeface="Arial"/>
                <a:sym typeface="Arial"/>
              </a:rPr>
              <a:t>Overview Directions: </a:t>
            </a:r>
            <a:r>
              <a:rPr lang="en-US" sz="1200">
                <a:solidFill>
                  <a:schemeClr val="dk1"/>
                </a:solidFill>
                <a:latin typeface="Arial"/>
                <a:ea typeface="Arial"/>
                <a:cs typeface="Arial"/>
                <a:sym typeface="Arial"/>
              </a:rPr>
              <a:t>You are going to see a series of color words on the screen.</a:t>
            </a:r>
            <a:r>
              <a:rPr lang="en-US" sz="1200">
                <a:solidFill>
                  <a:schemeClr val="dk1"/>
                </a:solidFill>
                <a:latin typeface="Calibri"/>
                <a:ea typeface="Calibri"/>
                <a:cs typeface="Calibri"/>
                <a:sym typeface="Calibri"/>
              </a:rPr>
              <a:t> </a:t>
            </a:r>
            <a:r>
              <a:rPr lang="en-US" sz="1200">
                <a:solidFill>
                  <a:schemeClr val="dk1"/>
                </a:solidFill>
                <a:latin typeface="Arial"/>
                <a:ea typeface="Arial"/>
                <a:cs typeface="Arial"/>
                <a:sym typeface="Arial"/>
              </a:rPr>
              <a:t>Say the color the word is PRINTED IN as quickly as possible.</a:t>
            </a:r>
            <a:endParaRPr/>
          </a:p>
          <a:p>
            <a:pPr marL="171450" marR="0" lvl="0" indent="-171450" algn="l" rtl="0">
              <a:lnSpc>
                <a:spcPct val="100000"/>
              </a:lnSpc>
              <a:spcBef>
                <a:spcPts val="0"/>
              </a:spcBef>
              <a:spcAft>
                <a:spcPts val="0"/>
              </a:spcAft>
              <a:buSzPts val="1400"/>
              <a:buFont typeface="Arial"/>
              <a:buChar char="•"/>
            </a:pPr>
            <a:r>
              <a:rPr lang="en-US" sz="1200">
                <a:solidFill>
                  <a:schemeClr val="dk1"/>
                </a:solidFill>
                <a:latin typeface="Arial"/>
                <a:ea typeface="Arial"/>
                <a:cs typeface="Arial"/>
                <a:sym typeface="Arial"/>
              </a:rPr>
              <a:t>For example:  </a:t>
            </a:r>
            <a:r>
              <a:rPr lang="en-US" sz="1200" b="1">
                <a:solidFill>
                  <a:schemeClr val="accent5"/>
                </a:solidFill>
                <a:latin typeface="Arial"/>
                <a:ea typeface="Arial"/>
                <a:cs typeface="Arial"/>
                <a:sym typeface="Arial"/>
              </a:rPr>
              <a:t>RED</a:t>
            </a:r>
            <a:r>
              <a:rPr lang="en-US" sz="1200">
                <a:solidFill>
                  <a:schemeClr val="dk1"/>
                </a:solidFill>
                <a:latin typeface="Arial"/>
                <a:ea typeface="Arial"/>
                <a:cs typeface="Arial"/>
                <a:sym typeface="Arial"/>
              </a:rPr>
              <a:t> = “Blue”</a:t>
            </a:r>
            <a:endParaRPr/>
          </a:p>
          <a:p>
            <a:pPr marL="171450" marR="0" lvl="0" indent="-171450" algn="l" rtl="0">
              <a:lnSpc>
                <a:spcPct val="100000"/>
              </a:lnSpc>
              <a:spcBef>
                <a:spcPts val="0"/>
              </a:spcBef>
              <a:spcAft>
                <a:spcPts val="0"/>
              </a:spcAft>
              <a:buSzPts val="1400"/>
              <a:buFont typeface="Arial"/>
              <a:buChar char="•"/>
            </a:pPr>
            <a:r>
              <a:rPr lang="en-US" sz="1200">
                <a:latin typeface="Arial"/>
                <a:ea typeface="Arial"/>
                <a:cs typeface="Arial"/>
                <a:sym typeface="Arial"/>
              </a:rPr>
              <a:t>Make sure participants understand they are saying the color the words are printed in. </a:t>
            </a:r>
            <a:endParaRPr/>
          </a:p>
          <a:p>
            <a:pPr marL="171450" marR="0" lvl="0" indent="-171450" algn="l" rtl="0">
              <a:lnSpc>
                <a:spcPct val="100000"/>
              </a:lnSpc>
              <a:spcBef>
                <a:spcPts val="0"/>
              </a:spcBef>
              <a:spcAft>
                <a:spcPts val="0"/>
              </a:spcAft>
              <a:buSzPts val="1400"/>
              <a:buFont typeface="Arial"/>
              <a:buChar char="•"/>
            </a:pPr>
            <a:r>
              <a:rPr lang="en-US" sz="1200">
                <a:latin typeface="Arial"/>
                <a:ea typeface="Arial"/>
                <a:cs typeface="Arial"/>
                <a:sym typeface="Arial"/>
              </a:rPr>
              <a:t>When you are ready, </a:t>
            </a:r>
            <a:r>
              <a:rPr lang="en-US" sz="1200" b="1">
                <a:latin typeface="Arial"/>
                <a:ea typeface="Arial"/>
                <a:cs typeface="Arial"/>
                <a:sym typeface="Arial"/>
              </a:rPr>
              <a:t>CLICK the first word </a:t>
            </a:r>
            <a:r>
              <a:rPr lang="en-US" sz="1200">
                <a:latin typeface="Arial"/>
                <a:ea typeface="Arial"/>
                <a:cs typeface="Arial"/>
                <a:sym typeface="Arial"/>
              </a:rPr>
              <a:t>to start the sequence. After the word is said, advance to the next word. (There are 9 words in the sequence.)</a:t>
            </a:r>
            <a:endParaRPr/>
          </a:p>
          <a:p>
            <a:pPr marL="171450" marR="0" lvl="0" indent="-171450" algn="l" rtl="0">
              <a:lnSpc>
                <a:spcPct val="100000"/>
              </a:lnSpc>
              <a:spcBef>
                <a:spcPts val="0"/>
              </a:spcBef>
              <a:spcAft>
                <a:spcPts val="0"/>
              </a:spcAft>
              <a:buClr>
                <a:srgbClr val="000000"/>
              </a:buClr>
              <a:buSzPts val="1400"/>
              <a:buFont typeface="Arial"/>
              <a:buChar char="•"/>
            </a:pPr>
            <a:r>
              <a:rPr lang="en-US" sz="1200" i="0">
                <a:latin typeface="Arial"/>
                <a:ea typeface="Arial"/>
                <a:cs typeface="Arial"/>
                <a:sym typeface="Arial"/>
              </a:rPr>
              <a:t>&lt;</a:t>
            </a:r>
            <a:r>
              <a:rPr lang="en-US" sz="1200" b="1" i="0">
                <a:latin typeface="Arial"/>
                <a:ea typeface="Arial"/>
                <a:cs typeface="Arial"/>
                <a:sym typeface="Arial"/>
              </a:rPr>
              <a:t>Move to next slide</a:t>
            </a:r>
            <a:r>
              <a:rPr lang="en-US" sz="1200" i="0">
                <a:latin typeface="Arial"/>
                <a:ea typeface="Arial"/>
                <a:cs typeface="Arial"/>
                <a:sym typeface="Arial"/>
              </a:rPr>
              <a:t>&gt; to debrief the activity</a:t>
            </a:r>
            <a:endParaRPr sz="1200" i="0"/>
          </a:p>
          <a:p>
            <a:pPr marL="0" marR="0" lvl="0" indent="0" algn="l" rtl="0">
              <a:lnSpc>
                <a:spcPct val="100000"/>
              </a:lnSpc>
              <a:spcBef>
                <a:spcPts val="0"/>
              </a:spcBef>
              <a:spcAft>
                <a:spcPts val="0"/>
              </a:spcAft>
              <a:buSzPts val="1400"/>
              <a:buNone/>
            </a:pPr>
            <a:endParaRPr sz="1200" b="1">
              <a:latin typeface="Arial"/>
              <a:ea typeface="Arial"/>
              <a:cs typeface="Arial"/>
              <a:sym typeface="Arial"/>
            </a:endParaRPr>
          </a:p>
          <a:p>
            <a:pPr marL="174708" lvl="0" indent="-98508" algn="l" rtl="0">
              <a:lnSpc>
                <a:spcPct val="100000"/>
              </a:lnSpc>
              <a:spcBef>
                <a:spcPts val="600"/>
              </a:spcBef>
              <a:spcAft>
                <a:spcPts val="0"/>
              </a:spcAft>
              <a:buClr>
                <a:schemeClr val="dk1"/>
              </a:buClr>
              <a:buSzPts val="1200"/>
              <a:buFont typeface="Arial"/>
              <a:buNone/>
            </a:pP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200" i="1">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a:p>
        </p:txBody>
      </p:sp>
      <p:sp>
        <p:nvSpPr>
          <p:cNvPr id="263" name="Google Shape;26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200" b="1">
                <a:solidFill>
                  <a:schemeClr val="dk1"/>
                </a:solidFill>
                <a:latin typeface="Arial"/>
                <a:ea typeface="Arial"/>
                <a:cs typeface="Arial"/>
                <a:sym typeface="Arial"/>
              </a:rPr>
              <a:t>Time Max: </a:t>
            </a:r>
            <a:r>
              <a:rPr lang="en-US" sz="1200" b="0">
                <a:solidFill>
                  <a:schemeClr val="dk1"/>
                </a:solidFill>
                <a:latin typeface="Arial"/>
                <a:ea typeface="Arial"/>
                <a:cs typeface="Arial"/>
                <a:sym typeface="Arial"/>
              </a:rPr>
              <a:t>2 minutes </a:t>
            </a:r>
            <a:endParaRPr/>
          </a:p>
          <a:p>
            <a:pPr marL="0" lvl="0" indent="0" algn="l" rtl="0">
              <a:lnSpc>
                <a:spcPct val="90000"/>
              </a:lnSpc>
              <a:spcBef>
                <a:spcPts val="0"/>
              </a:spcBef>
              <a:spcAft>
                <a:spcPts val="0"/>
              </a:spcAft>
              <a:buSzPts val="1400"/>
              <a:buNone/>
            </a:pPr>
            <a:r>
              <a:rPr lang="en-US" sz="1200" b="1">
                <a:solidFill>
                  <a:schemeClr val="dk1"/>
                </a:solidFill>
                <a:latin typeface="Arial"/>
                <a:ea typeface="Arial"/>
                <a:cs typeface="Arial"/>
                <a:sym typeface="Arial"/>
              </a:rPr>
              <a:t>Notes: </a:t>
            </a:r>
            <a:endParaRPr sz="1200">
              <a:solidFill>
                <a:schemeClr val="dk1"/>
              </a:solidFill>
              <a:latin typeface="Arial"/>
              <a:ea typeface="Arial"/>
              <a:cs typeface="Arial"/>
              <a:sym typeface="Arial"/>
            </a:endParaRPr>
          </a:p>
          <a:p>
            <a:pPr marL="171450" lvl="0" indent="-171450" algn="l" rtl="0">
              <a:lnSpc>
                <a:spcPct val="90000"/>
              </a:lnSpc>
              <a:spcBef>
                <a:spcPts val="0"/>
              </a:spcBef>
              <a:spcAft>
                <a:spcPts val="0"/>
              </a:spcAft>
              <a:buSzPts val="1400"/>
              <a:buFont typeface="Arial"/>
              <a:buChar char="•"/>
            </a:pPr>
            <a:r>
              <a:rPr lang="en-US" sz="1200" b="1">
                <a:solidFill>
                  <a:schemeClr val="dk1"/>
                </a:solidFill>
                <a:latin typeface="Arial"/>
                <a:ea typeface="Arial"/>
                <a:cs typeface="Arial"/>
                <a:sym typeface="Arial"/>
              </a:rPr>
              <a:t>S</a:t>
            </a:r>
            <a:r>
              <a:rPr lang="en-US" sz="1200" b="1">
                <a:latin typeface="Arial"/>
                <a:ea typeface="Arial"/>
                <a:cs typeface="Arial"/>
                <a:sym typeface="Arial"/>
              </a:rPr>
              <a:t>AY:</a:t>
            </a:r>
            <a:r>
              <a:rPr lang="en-US" sz="1200" b="1">
                <a:solidFill>
                  <a:schemeClr val="dk1"/>
                </a:solidFill>
                <a:latin typeface="Arial"/>
                <a:ea typeface="Arial"/>
                <a:cs typeface="Arial"/>
                <a:sym typeface="Arial"/>
              </a:rPr>
              <a:t> </a:t>
            </a:r>
            <a:r>
              <a:rPr lang="en-US" sz="1200">
                <a:latin typeface="Arial"/>
                <a:ea typeface="Arial"/>
                <a:cs typeface="Arial"/>
                <a:sym typeface="Arial"/>
              </a:rPr>
              <a:t>What we just completed was the Stroop test. When people do this test, the second round typically takes longer to complete. Why? – it’s all due to implicit associations. </a:t>
            </a:r>
            <a:endParaRPr/>
          </a:p>
          <a:p>
            <a:pPr marL="171450" lvl="0" indent="-171450" algn="l" rtl="0">
              <a:lnSpc>
                <a:spcPct val="90000"/>
              </a:lnSpc>
              <a:spcBef>
                <a:spcPts val="0"/>
              </a:spcBef>
              <a:spcAft>
                <a:spcPts val="0"/>
              </a:spcAft>
              <a:buSzPts val="1400"/>
              <a:buFont typeface="Arial"/>
              <a:buChar char="•"/>
            </a:pPr>
            <a:r>
              <a:rPr lang="en-US" sz="1200">
                <a:latin typeface="Arial"/>
                <a:ea typeface="Arial"/>
                <a:cs typeface="Arial"/>
                <a:sym typeface="Arial"/>
              </a:rPr>
              <a:t>Our brains are wired to associate words with meanings, so it was easy in round one to say what was on the screen since you were just reading words.</a:t>
            </a:r>
            <a:endParaRPr/>
          </a:p>
          <a:p>
            <a:pPr marL="171450" lvl="0" indent="-171450" algn="l" rtl="0">
              <a:lnSpc>
                <a:spcPct val="90000"/>
              </a:lnSpc>
              <a:spcBef>
                <a:spcPts val="0"/>
              </a:spcBef>
              <a:spcAft>
                <a:spcPts val="0"/>
              </a:spcAft>
              <a:buSzPts val="1400"/>
              <a:buFont typeface="Arial"/>
              <a:buChar char="•"/>
            </a:pPr>
            <a:r>
              <a:rPr lang="en-US" sz="1200">
                <a:latin typeface="Arial"/>
                <a:ea typeface="Arial"/>
                <a:cs typeface="Arial"/>
                <a:sym typeface="Arial"/>
              </a:rPr>
              <a:t>In round 2, you were asked to break apart the association of words with their meanings and, instead, associate them with the colors they were printed in.</a:t>
            </a:r>
            <a:endParaRPr/>
          </a:p>
          <a:p>
            <a:pPr marL="171450" lvl="0" indent="-171450" algn="l" rtl="0">
              <a:lnSpc>
                <a:spcPct val="90000"/>
              </a:lnSpc>
              <a:spcBef>
                <a:spcPts val="0"/>
              </a:spcBef>
              <a:spcAft>
                <a:spcPts val="0"/>
              </a:spcAft>
              <a:buSzPts val="1400"/>
              <a:buFont typeface="Arial"/>
              <a:buChar char="•"/>
            </a:pPr>
            <a:r>
              <a:rPr lang="en-US" sz="1200">
                <a:latin typeface="Arial"/>
                <a:ea typeface="Arial"/>
                <a:cs typeface="Arial"/>
                <a:sym typeface="Arial"/>
              </a:rPr>
              <a:t>Think about how hard it was to break an association, even after you’ve been primed to make it happen. Imagine what happens when you’re not even aware of the automatic and implicit associations you’re making. And imagine when these automatic associations are about people.</a:t>
            </a:r>
            <a:endParaRPr/>
          </a:p>
          <a:p>
            <a:pPr marL="171450" lvl="0" indent="-171450" algn="l" rtl="0">
              <a:lnSpc>
                <a:spcPct val="90000"/>
              </a:lnSpc>
              <a:spcBef>
                <a:spcPts val="0"/>
              </a:spcBef>
              <a:spcAft>
                <a:spcPts val="0"/>
              </a:spcAft>
              <a:buSzPts val="1400"/>
              <a:buFont typeface="Arial"/>
              <a:buChar char="•"/>
            </a:pPr>
            <a:r>
              <a:rPr lang="en-US" sz="1200" b="1">
                <a:latin typeface="Arial"/>
                <a:ea typeface="Arial"/>
                <a:cs typeface="Arial"/>
                <a:sym typeface="Arial"/>
              </a:rPr>
              <a:t>The Implicit Association Test,</a:t>
            </a:r>
            <a:r>
              <a:rPr lang="en-US" sz="1200">
                <a:latin typeface="Arial"/>
                <a:ea typeface="Arial"/>
                <a:cs typeface="Arial"/>
                <a:sym typeface="Arial"/>
              </a:rPr>
              <a:t> which was built by prominent researchers from Harvard and other universities, helps people identify their implicit biases across a variety of dimensions. Even though most people think they are free of bias, this test shows the prevalence of implicit associations – which can impact behaviors and outcomes.</a:t>
            </a:r>
            <a:endParaRPr/>
          </a:p>
          <a:p>
            <a:pPr marL="171450" lvl="0" indent="-171450" algn="l" rtl="0">
              <a:lnSpc>
                <a:spcPct val="90000"/>
              </a:lnSpc>
              <a:spcBef>
                <a:spcPts val="0"/>
              </a:spcBef>
              <a:spcAft>
                <a:spcPts val="0"/>
              </a:spcAft>
              <a:buSzPts val="1400"/>
              <a:buFont typeface="Arial"/>
              <a:buChar char="•"/>
            </a:pPr>
            <a:r>
              <a:rPr lang="en-US" sz="1200">
                <a:latin typeface="Arial"/>
                <a:ea typeface="Arial"/>
                <a:cs typeface="Arial"/>
                <a:sym typeface="Arial"/>
              </a:rPr>
              <a:t>To show the power of implicit associations, we’re going to watch a brief video about the impact of implicit associations on first impressions.</a:t>
            </a:r>
            <a:endParaRPr/>
          </a:p>
          <a:p>
            <a:pPr marL="171450" marR="0" lvl="0" indent="-171450" algn="l" rtl="0">
              <a:lnSpc>
                <a:spcPct val="90000"/>
              </a:lnSpc>
              <a:spcBef>
                <a:spcPts val="0"/>
              </a:spcBef>
              <a:spcAft>
                <a:spcPts val="0"/>
              </a:spcAft>
              <a:buClr>
                <a:srgbClr val="000000"/>
              </a:buClr>
              <a:buSzPts val="1400"/>
              <a:buFont typeface="Arial"/>
              <a:buChar char="•"/>
            </a:pPr>
            <a:r>
              <a:rPr lang="en-US" sz="1200" i="0">
                <a:latin typeface="Arial"/>
                <a:ea typeface="Arial"/>
                <a:cs typeface="Arial"/>
                <a:sym typeface="Arial"/>
              </a:rPr>
              <a:t>&lt;</a:t>
            </a:r>
            <a:r>
              <a:rPr lang="en-US" sz="1200" b="1" i="0">
                <a:latin typeface="Arial"/>
                <a:ea typeface="Arial"/>
                <a:cs typeface="Arial"/>
                <a:sym typeface="Arial"/>
              </a:rPr>
              <a:t>Move to next slide</a:t>
            </a:r>
            <a:r>
              <a:rPr lang="en-US" sz="1200" i="0">
                <a:latin typeface="Arial"/>
                <a:ea typeface="Arial"/>
                <a:cs typeface="Arial"/>
                <a:sym typeface="Arial"/>
              </a:rPr>
              <a:t>&gt;</a:t>
            </a:r>
            <a:endParaRPr sz="1200" i="0"/>
          </a:p>
          <a:p>
            <a:pPr marL="0" lvl="0" indent="0" algn="l" rtl="0">
              <a:lnSpc>
                <a:spcPct val="90000"/>
              </a:lnSpc>
              <a:spcBef>
                <a:spcPts val="0"/>
              </a:spcBef>
              <a:spcAft>
                <a:spcPts val="0"/>
              </a:spcAft>
              <a:buSzPts val="1400"/>
              <a:buFont typeface="Arial"/>
              <a:buNone/>
            </a:pPr>
            <a:endParaRPr sz="1200">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a:p>
        </p:txBody>
      </p:sp>
      <p:sp>
        <p:nvSpPr>
          <p:cNvPr id="279" name="Google Shape;2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Implicit Bias: </a:t>
            </a:r>
            <a:r>
              <a:rPr lang="en-US" b="0" i="1">
                <a:solidFill>
                  <a:srgbClr val="666666"/>
                </a:solidFill>
                <a:latin typeface="Libre Franklin"/>
                <a:ea typeface="Libre Franklin"/>
                <a:cs typeface="Libre Franklin"/>
                <a:sym typeface="Libre Franklin"/>
              </a:rPr>
              <a:t>Also known as implicit social cognition, implicit bias refers to the attitudes or stereotypes that affect our understanding, actions, and decisions in an unconscious manner.  These biases, which encompass both favorable and unfavorable assessments, are activated involuntarily and without an individual’s awareness or intentional control. Residing deep in the subconscious, these biases are different from known biases that individuals may choose to conceal for the purposes of social and/or political correctness.  Rather, implicit biases are not accessible through introspection.</a:t>
            </a:r>
            <a:br>
              <a:rPr lang="en-US"/>
            </a:br>
            <a:r>
              <a:rPr lang="en-US" b="1" i="0">
                <a:solidFill>
                  <a:srgbClr val="666666"/>
                </a:solidFill>
                <a:latin typeface="Libre Franklin"/>
                <a:ea typeface="Libre Franklin"/>
                <a:cs typeface="Libre Franklin"/>
                <a:sym typeface="Libre Franklin"/>
              </a:rPr>
              <a:t>— Excerpted from </a:t>
            </a:r>
            <a:r>
              <a:rPr lang="en-US" b="1" i="0" u="sng" strike="noStrike">
                <a:solidFill>
                  <a:srgbClr val="222222"/>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Kirwan Institute at Ohio State University</a:t>
            </a:r>
            <a:endParaRPr/>
          </a:p>
        </p:txBody>
      </p:sp>
      <p:sp>
        <p:nvSpPr>
          <p:cNvPr id="287" name="Google Shape;2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a:spLocks noGrp="1"/>
          </p:cNvSpPr>
          <p:nvPr>
            <p:ph type="pic" idx="2"/>
          </p:nvPr>
        </p:nvSpPr>
        <p:spPr>
          <a:xfrm>
            <a:off x="5183188" y="987425"/>
            <a:ext cx="6172200" cy="4873625"/>
          </a:xfrm>
          <a:prstGeom prst="rect">
            <a:avLst/>
          </a:prstGeom>
          <a:noFill/>
          <a:ln>
            <a:noFill/>
          </a:ln>
        </p:spPr>
      </p:sp>
      <p:sp>
        <p:nvSpPr>
          <p:cNvPr id="75" name="Google Shape;7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7"/>
        <p:cNvGrpSpPr/>
        <p:nvPr/>
      </p:nvGrpSpPr>
      <p:grpSpPr>
        <a:xfrm>
          <a:off x="0" y="0"/>
          <a:ext cx="0" cy="0"/>
          <a:chOff x="0" y="0"/>
          <a:chExt cx="0" cy="0"/>
        </a:xfrm>
      </p:grpSpPr>
      <p:sp>
        <p:nvSpPr>
          <p:cNvPr id="28" name="Google Shape;28;p32"/>
          <p:cNvSpPr/>
          <p:nvPr/>
        </p:nvSpPr>
        <p:spPr>
          <a:xfrm>
            <a:off x="385233" y="721785"/>
            <a:ext cx="11413067" cy="124883"/>
          </a:xfrm>
          <a:prstGeom prst="parallelogram">
            <a:avLst>
              <a:gd name="adj" fmla="val 44068"/>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32"/>
          <p:cNvSpPr>
            <a:spLocks noGrp="1"/>
          </p:cNvSpPr>
          <p:nvPr>
            <p:ph type="pic" idx="2"/>
          </p:nvPr>
        </p:nvSpPr>
        <p:spPr>
          <a:xfrm flipH="1">
            <a:off x="7380816" y="1302412"/>
            <a:ext cx="4387849" cy="4611403"/>
          </a:xfrm>
          <a:prstGeom prst="round1Rect">
            <a:avLst>
              <a:gd name="adj" fmla="val 6160"/>
            </a:avLst>
          </a:prstGeom>
          <a:solidFill>
            <a:schemeClr val="dk2"/>
          </a:solidFill>
          <a:ln>
            <a:noFill/>
          </a:ln>
        </p:spPr>
      </p:sp>
      <p:sp>
        <p:nvSpPr>
          <p:cNvPr id="30" name="Google Shape;30;p32"/>
          <p:cNvSpPr/>
          <p:nvPr/>
        </p:nvSpPr>
        <p:spPr>
          <a:xfrm>
            <a:off x="385233" y="6267153"/>
            <a:ext cx="11413067" cy="60959"/>
          </a:xfrm>
          <a:prstGeom prst="parallelogram">
            <a:avLst>
              <a:gd name="adj" fmla="val 44068"/>
            </a:avLst>
          </a:prstGeom>
          <a:solidFill>
            <a:srgbClr val="B2B2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32"/>
          <p:cNvSpPr txBox="1">
            <a:spLocks noGrp="1"/>
          </p:cNvSpPr>
          <p:nvPr>
            <p:ph type="body" idx="1"/>
          </p:nvPr>
        </p:nvSpPr>
        <p:spPr>
          <a:xfrm>
            <a:off x="281520" y="101600"/>
            <a:ext cx="4387849" cy="6096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800"/>
              <a:buNone/>
              <a:defRPr sz="2400"/>
            </a:lvl1pPr>
            <a:lvl2pPr marL="914400" lvl="1" indent="-228600" algn="l">
              <a:lnSpc>
                <a:spcPct val="90000"/>
              </a:lnSpc>
              <a:spcBef>
                <a:spcPts val="500"/>
              </a:spcBef>
              <a:spcAft>
                <a:spcPts val="0"/>
              </a:spcAft>
              <a:buSzPts val="2400"/>
              <a:buNone/>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2" name="Google Shape;32;p32"/>
          <p:cNvSpPr txBox="1">
            <a:spLocks noGrp="1"/>
          </p:cNvSpPr>
          <p:nvPr>
            <p:ph type="body" idx="3"/>
          </p:nvPr>
        </p:nvSpPr>
        <p:spPr>
          <a:xfrm>
            <a:off x="300419" y="1302412"/>
            <a:ext cx="6707716" cy="461140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26195"/>
              </a:buClr>
              <a:buSzPts val="2800"/>
              <a:buChar char="•"/>
              <a:defRPr sz="1600">
                <a:solidFill>
                  <a:srgbClr val="666666"/>
                </a:solidFill>
                <a:latin typeface="Lato"/>
                <a:ea typeface="Lato"/>
                <a:cs typeface="Lato"/>
                <a:sym typeface="Lato"/>
              </a:defRPr>
            </a:lvl1pPr>
            <a:lvl2pPr marL="914400" lvl="1" indent="-381000" algn="l">
              <a:lnSpc>
                <a:spcPct val="90000"/>
              </a:lnSpc>
              <a:spcBef>
                <a:spcPts val="500"/>
              </a:spcBef>
              <a:spcAft>
                <a:spcPts val="0"/>
              </a:spcAft>
              <a:buClr>
                <a:srgbClr val="326195"/>
              </a:buClr>
              <a:buSzPts val="2400"/>
              <a:buChar char="•"/>
              <a:defRPr sz="1600">
                <a:solidFill>
                  <a:srgbClr val="666666"/>
                </a:solidFill>
                <a:latin typeface="Lato"/>
                <a:ea typeface="Lato"/>
                <a:cs typeface="Lato"/>
                <a:sym typeface="Lato"/>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3" name="Google Shape;33;p32"/>
          <p:cNvSpPr txBox="1">
            <a:spLocks noGrp="1"/>
          </p:cNvSpPr>
          <p:nvPr>
            <p:ph type="body" idx="4"/>
          </p:nvPr>
        </p:nvSpPr>
        <p:spPr>
          <a:xfrm>
            <a:off x="416986" y="6423271"/>
            <a:ext cx="11351679" cy="221004"/>
          </a:xfrm>
          <a:prstGeom prst="rect">
            <a:avLst/>
          </a:prstGeom>
          <a:noFill/>
          <a:ln>
            <a:noFill/>
          </a:ln>
        </p:spPr>
        <p:txBody>
          <a:bodyPr spcFirstLastPara="1" wrap="square" lIns="0" tIns="0" rIns="0" bIns="0" anchor="b" anchorCtr="0">
            <a:normAutofit/>
          </a:bodyPr>
          <a:lstStyle>
            <a:lvl1pPr marL="457200" lvl="0" indent="-228600" algn="ctr">
              <a:lnSpc>
                <a:spcPct val="90000"/>
              </a:lnSpc>
              <a:spcBef>
                <a:spcPts val="1000"/>
              </a:spcBef>
              <a:spcAft>
                <a:spcPts val="0"/>
              </a:spcAft>
              <a:buSzPts val="2800"/>
              <a:buNone/>
              <a:defRPr sz="1600" b="1" i="0">
                <a:latin typeface="Lato"/>
                <a:ea typeface="Lato"/>
                <a:cs typeface="Lato"/>
                <a:sym typeface="La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799">
          <p15:clr>
            <a:srgbClr val="FBAE40"/>
          </p15:clr>
        </p15:guide>
        <p15:guide id="2" orient="horz" pos="6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4" name="Google Shape;9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5" name="Google Shape;9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6" name="Google Shape;9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utsmartinghumanminds.org/module/about-fa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youtube.com/watch?v=kjRhYSDT8V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ube.com/watch?v=TSAjeTYcCz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8.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youtube.com/watch?v=PnDgZuGIhH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outsmartinghumanminds.org/module/who-are-we-help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vimeo.com/28504950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
          <p:cNvSpPr/>
          <p:nvPr/>
        </p:nvSpPr>
        <p:spPr>
          <a:xfrm rot="2700000">
            <a:off x="82782" y="-1386168"/>
            <a:ext cx="2424873" cy="3611191"/>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
          <p:cNvSpPr/>
          <p:nvPr/>
        </p:nvSpPr>
        <p:spPr>
          <a:xfrm rot="2700000">
            <a:off x="1571000" y="-338582"/>
            <a:ext cx="1635955" cy="1635955"/>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1"/>
          <p:cNvSpPr/>
          <p:nvPr/>
        </p:nvSpPr>
        <p:spPr>
          <a:xfrm rot="2700000">
            <a:off x="9627985" y="-6588"/>
            <a:ext cx="4059393" cy="2548110"/>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
          <p:cNvSpPr/>
          <p:nvPr/>
        </p:nvSpPr>
        <p:spPr>
          <a:xfrm rot="2700000">
            <a:off x="10262924" y="1465780"/>
            <a:ext cx="1185708" cy="118570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1"/>
          <p:cNvSpPr/>
          <p:nvPr/>
        </p:nvSpPr>
        <p:spPr>
          <a:xfrm rot="2700000">
            <a:off x="-29557" y="5198743"/>
            <a:ext cx="2444907" cy="2366116"/>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p:nvPr/>
        </p:nvSpPr>
        <p:spPr>
          <a:xfrm rot="2700000">
            <a:off x="1769787" y="5439893"/>
            <a:ext cx="928467" cy="928467"/>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1"/>
          <p:cNvSpPr/>
          <p:nvPr/>
        </p:nvSpPr>
        <p:spPr>
          <a:xfrm rot="2700000">
            <a:off x="3401311" y="734311"/>
            <a:ext cx="5389379" cy="5389379"/>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1"/>
          <p:cNvSpPr/>
          <p:nvPr/>
        </p:nvSpPr>
        <p:spPr>
          <a:xfrm rot="2700000">
            <a:off x="2700283" y="33283"/>
            <a:ext cx="6791435" cy="6791435"/>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1"/>
          <p:cNvSpPr txBox="1">
            <a:spLocks noGrp="1"/>
          </p:cNvSpPr>
          <p:nvPr>
            <p:ph type="subTitle" idx="1"/>
          </p:nvPr>
        </p:nvSpPr>
        <p:spPr>
          <a:xfrm>
            <a:off x="4439633" y="4518923"/>
            <a:ext cx="3312734" cy="11418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80808"/>
              </a:buClr>
              <a:buSzPts val="1200"/>
              <a:buNone/>
            </a:pPr>
            <a:r>
              <a:rPr lang="en-US" sz="1200" b="1">
                <a:solidFill>
                  <a:srgbClr val="080808"/>
                </a:solidFill>
              </a:rPr>
              <a:t>ASMS Diversity and Inclusion Committee</a:t>
            </a:r>
            <a:endParaRPr/>
          </a:p>
          <a:p>
            <a:pPr marL="0" lvl="0" indent="0" algn="ctr" rtl="0">
              <a:lnSpc>
                <a:spcPct val="90000"/>
              </a:lnSpc>
              <a:spcBef>
                <a:spcPts val="1000"/>
              </a:spcBef>
              <a:spcAft>
                <a:spcPts val="0"/>
              </a:spcAft>
              <a:buClr>
                <a:srgbClr val="080808"/>
              </a:buClr>
              <a:buSzPts val="1200"/>
              <a:buNone/>
            </a:pPr>
            <a:r>
              <a:rPr lang="en-US" sz="1200" b="1">
                <a:solidFill>
                  <a:srgbClr val="080808"/>
                </a:solidFill>
              </a:rPr>
              <a:t>Chair:</a:t>
            </a:r>
            <a:r>
              <a:rPr lang="en-US" sz="1200">
                <a:solidFill>
                  <a:srgbClr val="080808"/>
                </a:solidFill>
              </a:rPr>
              <a:t> Candice Z. Ulmer, Ph.D.</a:t>
            </a:r>
            <a:endParaRPr/>
          </a:p>
          <a:p>
            <a:pPr marL="0" lvl="0" indent="0" algn="ctr" rtl="0">
              <a:lnSpc>
                <a:spcPct val="90000"/>
              </a:lnSpc>
              <a:spcBef>
                <a:spcPts val="1000"/>
              </a:spcBef>
              <a:spcAft>
                <a:spcPts val="0"/>
              </a:spcAft>
              <a:buClr>
                <a:schemeClr val="dk1"/>
              </a:buClr>
              <a:buSzPts val="1200"/>
              <a:buNone/>
            </a:pPr>
            <a:endParaRPr sz="1200" b="1">
              <a:solidFill>
                <a:srgbClr val="080808"/>
              </a:solidFill>
            </a:endParaRPr>
          </a:p>
          <a:p>
            <a:pPr marL="0" lvl="0" indent="0" algn="ctr" rtl="0">
              <a:lnSpc>
                <a:spcPct val="90000"/>
              </a:lnSpc>
              <a:spcBef>
                <a:spcPts val="1000"/>
              </a:spcBef>
              <a:spcAft>
                <a:spcPts val="0"/>
              </a:spcAft>
              <a:buClr>
                <a:srgbClr val="080808"/>
              </a:buClr>
              <a:buSzPts val="1200"/>
              <a:buNone/>
            </a:pPr>
            <a:r>
              <a:rPr lang="en-US" sz="1200" b="1">
                <a:solidFill>
                  <a:srgbClr val="080808"/>
                </a:solidFill>
              </a:rPr>
              <a:t>Workshop Facilitator:</a:t>
            </a:r>
            <a:r>
              <a:rPr lang="en-US" sz="1200">
                <a:solidFill>
                  <a:srgbClr val="080808"/>
                </a:solidFill>
              </a:rPr>
              <a:t> Dominic Gostick.</a:t>
            </a:r>
            <a:endParaRPr/>
          </a:p>
          <a:p>
            <a:pPr marL="0" lvl="0" indent="0" algn="ctr" rtl="0">
              <a:lnSpc>
                <a:spcPct val="90000"/>
              </a:lnSpc>
              <a:spcBef>
                <a:spcPts val="1000"/>
              </a:spcBef>
              <a:spcAft>
                <a:spcPts val="0"/>
              </a:spcAft>
              <a:buClr>
                <a:schemeClr val="dk1"/>
              </a:buClr>
              <a:buSzPts val="1200"/>
              <a:buNone/>
            </a:pPr>
            <a:endParaRPr sz="1200">
              <a:solidFill>
                <a:srgbClr val="080808"/>
              </a:solidFill>
            </a:endParaRPr>
          </a:p>
          <a:p>
            <a:pPr marL="0" lvl="0" indent="0" algn="ctr" rtl="0">
              <a:lnSpc>
                <a:spcPct val="90000"/>
              </a:lnSpc>
              <a:spcBef>
                <a:spcPts val="1000"/>
              </a:spcBef>
              <a:spcAft>
                <a:spcPts val="0"/>
              </a:spcAft>
              <a:buClr>
                <a:srgbClr val="080808"/>
              </a:buClr>
              <a:buSzPts val="1200"/>
              <a:buNone/>
            </a:pPr>
            <a:r>
              <a:rPr lang="en-US" sz="1200">
                <a:solidFill>
                  <a:srgbClr val="080808"/>
                </a:solidFill>
              </a:rPr>
              <a:t>Monday, November 1, 2021</a:t>
            </a:r>
            <a:endParaRPr/>
          </a:p>
          <a:p>
            <a:pPr marL="0" lvl="0" indent="0" algn="ctr" rtl="0">
              <a:lnSpc>
                <a:spcPct val="90000"/>
              </a:lnSpc>
              <a:spcBef>
                <a:spcPts val="1000"/>
              </a:spcBef>
              <a:spcAft>
                <a:spcPts val="0"/>
              </a:spcAft>
              <a:buClr>
                <a:srgbClr val="080808"/>
              </a:buClr>
              <a:buSzPts val="1200"/>
              <a:buNone/>
            </a:pPr>
            <a:r>
              <a:rPr lang="en-US" sz="1200">
                <a:solidFill>
                  <a:srgbClr val="080808"/>
                </a:solidFill>
              </a:rPr>
              <a:t>5:45 – 7:00 pm</a:t>
            </a:r>
            <a:endParaRPr/>
          </a:p>
        </p:txBody>
      </p:sp>
      <p:sp>
        <p:nvSpPr>
          <p:cNvPr id="117" name="Google Shape;117;p1"/>
          <p:cNvSpPr txBox="1">
            <a:spLocks noGrp="1"/>
          </p:cNvSpPr>
          <p:nvPr>
            <p:ph type="ctrTitle"/>
          </p:nvPr>
        </p:nvSpPr>
        <p:spPr>
          <a:xfrm>
            <a:off x="3204642" y="2353641"/>
            <a:ext cx="5782716" cy="21507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0808"/>
              </a:buClr>
              <a:buSzPts val="3600"/>
              <a:buFont typeface="Calibri"/>
              <a:buNone/>
            </a:pPr>
            <a:r>
              <a:rPr lang="en-US" sz="3600" b="1">
                <a:solidFill>
                  <a:srgbClr val="080808"/>
                </a:solidFill>
              </a:rPr>
              <a:t>Building and Implementing Effective DEI Initiatives in the Laboratory Space</a:t>
            </a:r>
            <a:endParaRPr/>
          </a:p>
        </p:txBody>
      </p:sp>
      <p:sp>
        <p:nvSpPr>
          <p:cNvPr id="118" name="Google Shape;118;p1"/>
          <p:cNvSpPr/>
          <p:nvPr/>
        </p:nvSpPr>
        <p:spPr>
          <a:xfrm rot="2700000">
            <a:off x="9629823" y="5457591"/>
            <a:ext cx="2231794" cy="2568811"/>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1"/>
          <p:cNvSpPr/>
          <p:nvPr/>
        </p:nvSpPr>
        <p:spPr>
          <a:xfrm rot="2700000">
            <a:off x="9720059" y="5243545"/>
            <a:ext cx="959985" cy="959985"/>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
          <p:cNvSpPr txBox="1">
            <a:spLocks noGrp="1"/>
          </p:cNvSpPr>
          <p:nvPr>
            <p:ph type="title"/>
          </p:nvPr>
        </p:nvSpPr>
        <p:spPr>
          <a:xfrm>
            <a:off x="838200" y="365125"/>
            <a:ext cx="10515600"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b="1">
                <a:solidFill>
                  <a:schemeClr val="dk1"/>
                </a:solidFill>
                <a:latin typeface="Arial"/>
                <a:ea typeface="Arial"/>
                <a:cs typeface="Arial"/>
                <a:sym typeface="Arial"/>
              </a:rPr>
              <a:t>About Face: How First Impressions Fool Us</a:t>
            </a:r>
            <a:endParaRPr/>
          </a:p>
        </p:txBody>
      </p:sp>
      <p:sp>
        <p:nvSpPr>
          <p:cNvPr id="303" name="Google Shape;303;p5"/>
          <p:cNvSpPr txBox="1"/>
          <p:nvPr/>
        </p:nvSpPr>
        <p:spPr>
          <a:xfrm>
            <a:off x="5206173" y="6176963"/>
            <a:ext cx="1779654"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dk1"/>
                </a:solidFill>
                <a:latin typeface="Calibri"/>
                <a:ea typeface="Calibri"/>
                <a:cs typeface="Calibri"/>
                <a:sym typeface="Calibri"/>
              </a:rPr>
              <a:t>Outsmarting Human Minds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Calibri"/>
                <a:ea typeface="Calibri"/>
                <a:cs typeface="Calibri"/>
                <a:sym typeface="Calibri"/>
              </a:rPr>
              <a:t>Sept. 28, 2017</a:t>
            </a:r>
            <a:endParaRPr sz="1400" b="0" i="0" u="none" strike="noStrike" cap="none">
              <a:solidFill>
                <a:srgbClr val="000000"/>
              </a:solidFill>
              <a:latin typeface="Arial"/>
              <a:ea typeface="Arial"/>
              <a:cs typeface="Arial"/>
              <a:sym typeface="Arial"/>
            </a:endParaRPr>
          </a:p>
        </p:txBody>
      </p:sp>
      <p:pic>
        <p:nvPicPr>
          <p:cNvPr id="304" name="Google Shape;304;p5" title="About Face: How First Impressions Fool Us"/>
          <p:cNvPicPr preferRelativeResize="0"/>
          <p:nvPr/>
        </p:nvPicPr>
        <p:blipFill rotWithShape="1">
          <a:blip r:embed="rId3">
            <a:alphaModFix/>
          </a:blip>
          <a:srcRect/>
          <a:stretch/>
        </p:blipFill>
        <p:spPr>
          <a:xfrm>
            <a:off x="1983465" y="1651526"/>
            <a:ext cx="8009621" cy="4525437"/>
          </a:xfrm>
          <a:prstGeom prst="rect">
            <a:avLst/>
          </a:prstGeom>
          <a:noFill/>
          <a:ln>
            <a:noFill/>
          </a:ln>
        </p:spPr>
      </p:pic>
      <p:sp>
        <p:nvSpPr>
          <p:cNvPr id="2" name="TextBox 1">
            <a:extLst>
              <a:ext uri="{FF2B5EF4-FFF2-40B4-BE49-F238E27FC236}">
                <a16:creationId xmlns:a16="http://schemas.microsoft.com/office/drawing/2014/main" id="{20D32132-73B2-46E4-9115-ED9221474EA7}"/>
              </a:ext>
            </a:extLst>
          </p:cNvPr>
          <p:cNvSpPr txBox="1"/>
          <p:nvPr/>
        </p:nvSpPr>
        <p:spPr>
          <a:xfrm>
            <a:off x="1983465" y="3779937"/>
            <a:ext cx="8009621" cy="307777"/>
          </a:xfrm>
          <a:prstGeom prst="rect">
            <a:avLst/>
          </a:prstGeom>
          <a:noFill/>
        </p:spPr>
        <p:txBody>
          <a:bodyPr wrap="square" rtlCol="0">
            <a:spAutoFit/>
          </a:bodyPr>
          <a:lstStyle/>
          <a:p>
            <a:pPr algn="ctr"/>
            <a:r>
              <a:rPr lang="en-US" b="1" dirty="0">
                <a:solidFill>
                  <a:srgbClr val="FF0000"/>
                </a:solidFill>
                <a:hlinkClick r:id="rId4"/>
              </a:rPr>
              <a:t>CLICK HERE TO WATCH VIDEO IN YOUR INTERNET BROWSER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09"/>
        <p:cNvGrpSpPr/>
        <p:nvPr/>
      </p:nvGrpSpPr>
      <p:grpSpPr>
        <a:xfrm>
          <a:off x="0" y="0"/>
          <a:ext cx="0" cy="0"/>
          <a:chOff x="0" y="0"/>
          <a:chExt cx="0" cy="0"/>
        </a:xfrm>
      </p:grpSpPr>
      <p:sp>
        <p:nvSpPr>
          <p:cNvPr id="310" name="Google Shape;310;p6"/>
          <p:cNvSpPr txBox="1">
            <a:spLocks noGrp="1"/>
          </p:cNvSpPr>
          <p:nvPr>
            <p:ph type="title"/>
          </p:nvPr>
        </p:nvSpPr>
        <p:spPr>
          <a:xfrm>
            <a:off x="838200" y="365125"/>
            <a:ext cx="10515600" cy="1325563"/>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Unconscious Bias Exercise – Part 2</a:t>
            </a:r>
            <a:endParaRPr/>
          </a:p>
        </p:txBody>
      </p:sp>
      <p:sp>
        <p:nvSpPr>
          <p:cNvPr id="311" name="Google Shape;311;p6"/>
          <p:cNvSpPr txBox="1"/>
          <p:nvPr/>
        </p:nvSpPr>
        <p:spPr>
          <a:xfrm>
            <a:off x="5478655" y="6561076"/>
            <a:ext cx="125547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Calibri"/>
                <a:ea typeface="Calibri"/>
                <a:cs typeface="Calibri"/>
                <a:sym typeface="Calibri"/>
              </a:rPr>
              <a:t>Franklin Covey Co.</a:t>
            </a:r>
            <a:endParaRPr sz="1400" b="0" i="0" u="none" strike="noStrike" cap="none">
              <a:solidFill>
                <a:srgbClr val="000000"/>
              </a:solidFill>
              <a:latin typeface="Arial"/>
              <a:ea typeface="Arial"/>
              <a:cs typeface="Arial"/>
              <a:sym typeface="Arial"/>
            </a:endParaRPr>
          </a:p>
        </p:txBody>
      </p:sp>
      <p:sp>
        <p:nvSpPr>
          <p:cNvPr id="312" name="Google Shape;312;p6"/>
          <p:cNvSpPr txBox="1"/>
          <p:nvPr/>
        </p:nvSpPr>
        <p:spPr>
          <a:xfrm flipH="1">
            <a:off x="1626030" y="1599073"/>
            <a:ext cx="11163593" cy="1463445"/>
          </a:xfrm>
          <a:prstGeom prst="rect">
            <a:avLst/>
          </a:prstGeom>
          <a:noFill/>
          <a:ln>
            <a:noFill/>
          </a:ln>
        </p:spPr>
        <p:txBody>
          <a:bodyPr spcFirstLastPara="1" wrap="square" lIns="91425" tIns="91425" rIns="91425" bIns="91425" anchor="ctr" anchorCtr="0">
            <a:noAutofit/>
          </a:bodyPr>
          <a:lstStyle/>
          <a:p>
            <a:pPr marL="571500" marR="0" lvl="0" indent="-457200" algn="l" rtl="0">
              <a:lnSpc>
                <a:spcPct val="100000"/>
              </a:lnSpc>
              <a:spcBef>
                <a:spcPts val="0"/>
              </a:spcBef>
              <a:spcAft>
                <a:spcPts val="0"/>
              </a:spcAft>
              <a:buClr>
                <a:schemeClr val="dk1"/>
              </a:buClr>
              <a:buSzPts val="1200"/>
              <a:buFont typeface="Chivo Light"/>
              <a:buAutoNum type="arabicPeriod"/>
            </a:pPr>
            <a:r>
              <a:rPr lang="en-US" sz="1800" b="1" i="0" u="none" strike="noStrike" cap="none">
                <a:solidFill>
                  <a:schemeClr val="dk1"/>
                </a:solidFill>
                <a:latin typeface="Arial"/>
                <a:ea typeface="Arial"/>
                <a:cs typeface="Arial"/>
                <a:sym typeface="Arial"/>
              </a:rPr>
              <a:t>Complete 10 “</a:t>
            </a:r>
            <a:r>
              <a:rPr lang="en-US" sz="1800" b="1" i="1" u="none" strike="noStrike" cap="none">
                <a:solidFill>
                  <a:schemeClr val="dk1"/>
                </a:solidFill>
                <a:latin typeface="Arial"/>
                <a:ea typeface="Arial"/>
                <a:cs typeface="Arial"/>
                <a:sym typeface="Arial"/>
              </a:rPr>
              <a:t>I am…</a:t>
            </a:r>
            <a:r>
              <a:rPr lang="en-US" sz="1800" b="1" i="0" u="none" strike="noStrike" cap="none">
                <a:solidFill>
                  <a:schemeClr val="dk1"/>
                </a:solidFill>
                <a:latin typeface="Arial"/>
                <a:ea typeface="Arial"/>
                <a:cs typeface="Arial"/>
                <a:sym typeface="Arial"/>
              </a:rPr>
              <a:t>” statements that describe who you are. </a:t>
            </a:r>
            <a:endParaRPr sz="1400" b="0" i="0" u="none" strike="noStrike" cap="none">
              <a:solidFill>
                <a:srgbClr val="000000"/>
              </a:solidFill>
              <a:latin typeface="Arial"/>
              <a:ea typeface="Arial"/>
              <a:cs typeface="Arial"/>
              <a:sym typeface="Arial"/>
            </a:endParaRPr>
          </a:p>
          <a:p>
            <a:pPr marL="571500" marR="0" lvl="0" indent="-457200" algn="l" rtl="0">
              <a:lnSpc>
                <a:spcPct val="100000"/>
              </a:lnSpc>
              <a:spcBef>
                <a:spcPts val="0"/>
              </a:spcBef>
              <a:spcAft>
                <a:spcPts val="0"/>
              </a:spcAft>
              <a:buClr>
                <a:schemeClr val="dk1"/>
              </a:buClr>
              <a:buSzPts val="1200"/>
              <a:buFont typeface="Chivo Light"/>
              <a:buAutoNum type="arabicPeriod"/>
            </a:pPr>
            <a:r>
              <a:rPr lang="en-US" sz="1800" b="1" i="0" u="none" strike="noStrike" cap="none">
                <a:solidFill>
                  <a:srgbClr val="000000"/>
                </a:solidFill>
                <a:latin typeface="Arial"/>
                <a:ea typeface="Arial"/>
                <a:cs typeface="Arial"/>
                <a:sym typeface="Arial"/>
              </a:rPr>
              <a:t>Put an “</a:t>
            </a:r>
            <a:r>
              <a:rPr lang="en-US" sz="1800" b="1" i="0" u="none" strike="noStrike" cap="none">
                <a:solidFill>
                  <a:srgbClr val="FF0000"/>
                </a:solidFill>
                <a:latin typeface="Arial"/>
                <a:ea typeface="Arial"/>
                <a:cs typeface="Arial"/>
                <a:sym typeface="Arial"/>
              </a:rPr>
              <a:t>X</a:t>
            </a:r>
            <a:r>
              <a:rPr lang="en-US" sz="1800" b="1" i="0" u="none" strike="noStrike" cap="none">
                <a:solidFill>
                  <a:schemeClr val="dk1"/>
                </a:solidFill>
                <a:latin typeface="Arial"/>
                <a:ea typeface="Arial"/>
                <a:cs typeface="Arial"/>
                <a:sym typeface="Arial"/>
              </a:rPr>
              <a:t>”</a:t>
            </a:r>
            <a:r>
              <a:rPr lang="en-US" sz="1800" b="1" i="0" u="none" strike="noStrike" cap="none">
                <a:solidFill>
                  <a:srgbClr val="000000"/>
                </a:solidFill>
                <a:latin typeface="Arial"/>
                <a:ea typeface="Arial"/>
                <a:cs typeface="Arial"/>
                <a:sym typeface="Arial"/>
              </a:rPr>
              <a:t> next to the identifiers that can make you biased towards others.</a:t>
            </a:r>
            <a:endParaRPr sz="1400" b="0" i="0" u="none" strike="noStrike" cap="none">
              <a:solidFill>
                <a:srgbClr val="000000"/>
              </a:solidFill>
              <a:latin typeface="Arial"/>
              <a:ea typeface="Arial"/>
              <a:cs typeface="Arial"/>
              <a:sym typeface="Arial"/>
            </a:endParaRPr>
          </a:p>
          <a:p>
            <a:pPr marL="571500" marR="0" lvl="0" indent="-457200" algn="l" rtl="0">
              <a:lnSpc>
                <a:spcPct val="100000"/>
              </a:lnSpc>
              <a:spcBef>
                <a:spcPts val="0"/>
              </a:spcBef>
              <a:spcAft>
                <a:spcPts val="0"/>
              </a:spcAft>
              <a:buClr>
                <a:schemeClr val="dk1"/>
              </a:buClr>
              <a:buSzPts val="1200"/>
              <a:buFont typeface="Chivo Light"/>
              <a:buAutoNum type="arabicPeriod"/>
            </a:pPr>
            <a:r>
              <a:rPr lang="en-US" sz="1800" b="1" i="0" u="none" strike="noStrike" cap="none">
                <a:solidFill>
                  <a:srgbClr val="000000"/>
                </a:solidFill>
                <a:latin typeface="Arial"/>
                <a:ea typeface="Arial"/>
                <a:cs typeface="Arial"/>
                <a:sym typeface="Arial"/>
              </a:rPr>
              <a:t>Put a “</a:t>
            </a:r>
            <a:r>
              <a:rPr lang="en-US" sz="1800" b="1" i="0" u="none" strike="noStrike" cap="none">
                <a:solidFill>
                  <a:srgbClr val="FF0000"/>
                </a:solidFill>
                <a:latin typeface="Arial"/>
                <a:ea typeface="Arial"/>
                <a:cs typeface="Arial"/>
                <a:sym typeface="Arial"/>
              </a:rPr>
              <a:t>O</a:t>
            </a:r>
            <a:r>
              <a:rPr lang="en-US" sz="1800" b="1" i="0" u="none" strike="noStrike" cap="none">
                <a:solidFill>
                  <a:schemeClr val="dk1"/>
                </a:solidFill>
                <a:latin typeface="Arial"/>
                <a:ea typeface="Arial"/>
                <a:cs typeface="Arial"/>
                <a:sym typeface="Arial"/>
              </a:rPr>
              <a:t>”</a:t>
            </a:r>
            <a:r>
              <a:rPr lang="en-US" sz="1800" b="1" i="0" u="none" strike="noStrike" cap="none">
                <a:solidFill>
                  <a:srgbClr val="000000"/>
                </a:solidFill>
                <a:latin typeface="Arial"/>
                <a:ea typeface="Arial"/>
                <a:cs typeface="Arial"/>
                <a:sym typeface="Arial"/>
              </a:rPr>
              <a:t> next to the identifiers that can make others biased towards you. </a:t>
            </a:r>
            <a:endParaRPr sz="1800" b="0" i="0" u="none" strike="noStrike" cap="none">
              <a:solidFill>
                <a:srgbClr val="000000"/>
              </a:solidFill>
              <a:latin typeface="Arial"/>
              <a:ea typeface="Arial"/>
              <a:cs typeface="Arial"/>
              <a:sym typeface="Arial"/>
            </a:endParaRPr>
          </a:p>
        </p:txBody>
      </p:sp>
      <p:sp>
        <p:nvSpPr>
          <p:cNvPr id="313" name="Google Shape;313;p6"/>
          <p:cNvSpPr txBox="1"/>
          <p:nvPr/>
        </p:nvSpPr>
        <p:spPr>
          <a:xfrm>
            <a:off x="1350819" y="3377045"/>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14" name="Google Shape;314;p6"/>
          <p:cNvSpPr/>
          <p:nvPr/>
        </p:nvSpPr>
        <p:spPr>
          <a:xfrm>
            <a:off x="4648516" y="3377045"/>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6"/>
          <p:cNvSpPr/>
          <p:nvPr/>
        </p:nvSpPr>
        <p:spPr>
          <a:xfrm>
            <a:off x="5154207" y="3377045"/>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6"/>
          <p:cNvSpPr txBox="1"/>
          <p:nvPr/>
        </p:nvSpPr>
        <p:spPr>
          <a:xfrm>
            <a:off x="4648516" y="3007713"/>
            <a:ext cx="10145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X     O</a:t>
            </a:r>
            <a:endParaRPr sz="1800" b="0" i="0" u="none" strike="noStrike" cap="none">
              <a:solidFill>
                <a:schemeClr val="dk1"/>
              </a:solidFill>
              <a:latin typeface="Calibri"/>
              <a:ea typeface="Calibri"/>
              <a:cs typeface="Calibri"/>
              <a:sym typeface="Calibri"/>
            </a:endParaRPr>
          </a:p>
        </p:txBody>
      </p:sp>
      <p:sp>
        <p:nvSpPr>
          <p:cNvPr id="317" name="Google Shape;317;p6"/>
          <p:cNvSpPr txBox="1"/>
          <p:nvPr/>
        </p:nvSpPr>
        <p:spPr>
          <a:xfrm>
            <a:off x="1350819" y="4010211"/>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18" name="Google Shape;318;p6"/>
          <p:cNvSpPr/>
          <p:nvPr/>
        </p:nvSpPr>
        <p:spPr>
          <a:xfrm>
            <a:off x="4648516" y="401021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6"/>
          <p:cNvSpPr/>
          <p:nvPr/>
        </p:nvSpPr>
        <p:spPr>
          <a:xfrm>
            <a:off x="5154207" y="401021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6"/>
          <p:cNvSpPr txBox="1"/>
          <p:nvPr/>
        </p:nvSpPr>
        <p:spPr>
          <a:xfrm>
            <a:off x="1350819" y="4673619"/>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21" name="Google Shape;321;p6"/>
          <p:cNvSpPr/>
          <p:nvPr/>
        </p:nvSpPr>
        <p:spPr>
          <a:xfrm>
            <a:off x="4648516" y="4673619"/>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2" name="Google Shape;322;p6"/>
          <p:cNvSpPr/>
          <p:nvPr/>
        </p:nvSpPr>
        <p:spPr>
          <a:xfrm>
            <a:off x="5154207" y="4673619"/>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6"/>
          <p:cNvSpPr txBox="1"/>
          <p:nvPr/>
        </p:nvSpPr>
        <p:spPr>
          <a:xfrm>
            <a:off x="1350819" y="5285501"/>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24" name="Google Shape;324;p6"/>
          <p:cNvSpPr/>
          <p:nvPr/>
        </p:nvSpPr>
        <p:spPr>
          <a:xfrm>
            <a:off x="4648516" y="528550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6"/>
          <p:cNvSpPr/>
          <p:nvPr/>
        </p:nvSpPr>
        <p:spPr>
          <a:xfrm>
            <a:off x="5154207" y="528550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6"/>
          <p:cNvSpPr txBox="1"/>
          <p:nvPr/>
        </p:nvSpPr>
        <p:spPr>
          <a:xfrm>
            <a:off x="1350819" y="5889204"/>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27" name="Google Shape;327;p6"/>
          <p:cNvSpPr/>
          <p:nvPr/>
        </p:nvSpPr>
        <p:spPr>
          <a:xfrm>
            <a:off x="4648516" y="5889204"/>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6"/>
          <p:cNvSpPr/>
          <p:nvPr/>
        </p:nvSpPr>
        <p:spPr>
          <a:xfrm>
            <a:off x="5154207" y="5889204"/>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6"/>
          <p:cNvSpPr txBox="1"/>
          <p:nvPr/>
        </p:nvSpPr>
        <p:spPr>
          <a:xfrm>
            <a:off x="6615546" y="3377045"/>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30" name="Google Shape;330;p6"/>
          <p:cNvSpPr/>
          <p:nvPr/>
        </p:nvSpPr>
        <p:spPr>
          <a:xfrm>
            <a:off x="9913243" y="3377045"/>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6"/>
          <p:cNvSpPr/>
          <p:nvPr/>
        </p:nvSpPr>
        <p:spPr>
          <a:xfrm>
            <a:off x="10418934" y="3377045"/>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6"/>
          <p:cNvSpPr txBox="1"/>
          <p:nvPr/>
        </p:nvSpPr>
        <p:spPr>
          <a:xfrm>
            <a:off x="6615546" y="4010211"/>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33" name="Google Shape;333;p6"/>
          <p:cNvSpPr/>
          <p:nvPr/>
        </p:nvSpPr>
        <p:spPr>
          <a:xfrm>
            <a:off x="9913243" y="401021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6"/>
          <p:cNvSpPr/>
          <p:nvPr/>
        </p:nvSpPr>
        <p:spPr>
          <a:xfrm>
            <a:off x="10418934" y="401021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6"/>
          <p:cNvSpPr txBox="1"/>
          <p:nvPr/>
        </p:nvSpPr>
        <p:spPr>
          <a:xfrm>
            <a:off x="6615546" y="4673619"/>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36" name="Google Shape;336;p6"/>
          <p:cNvSpPr/>
          <p:nvPr/>
        </p:nvSpPr>
        <p:spPr>
          <a:xfrm>
            <a:off x="9913243" y="4673619"/>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6"/>
          <p:cNvSpPr/>
          <p:nvPr/>
        </p:nvSpPr>
        <p:spPr>
          <a:xfrm>
            <a:off x="10418934" y="4673619"/>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6"/>
          <p:cNvSpPr txBox="1"/>
          <p:nvPr/>
        </p:nvSpPr>
        <p:spPr>
          <a:xfrm>
            <a:off x="6615546" y="5285501"/>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39" name="Google Shape;339;p6"/>
          <p:cNvSpPr/>
          <p:nvPr/>
        </p:nvSpPr>
        <p:spPr>
          <a:xfrm>
            <a:off x="9913243" y="528550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6"/>
          <p:cNvSpPr/>
          <p:nvPr/>
        </p:nvSpPr>
        <p:spPr>
          <a:xfrm>
            <a:off x="10418934" y="5285501"/>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6"/>
          <p:cNvSpPr txBox="1"/>
          <p:nvPr/>
        </p:nvSpPr>
        <p:spPr>
          <a:xfrm>
            <a:off x="6615546" y="5889204"/>
            <a:ext cx="32976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 am _______________________</a:t>
            </a:r>
            <a:endParaRPr sz="1400" b="0" i="0" u="none" strike="noStrike" cap="none">
              <a:solidFill>
                <a:srgbClr val="000000"/>
              </a:solidFill>
              <a:latin typeface="Arial"/>
              <a:ea typeface="Arial"/>
              <a:cs typeface="Arial"/>
              <a:sym typeface="Arial"/>
            </a:endParaRPr>
          </a:p>
        </p:txBody>
      </p:sp>
      <p:sp>
        <p:nvSpPr>
          <p:cNvPr id="342" name="Google Shape;342;p6"/>
          <p:cNvSpPr/>
          <p:nvPr/>
        </p:nvSpPr>
        <p:spPr>
          <a:xfrm>
            <a:off x="9913243" y="5889204"/>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6"/>
          <p:cNvSpPr/>
          <p:nvPr/>
        </p:nvSpPr>
        <p:spPr>
          <a:xfrm>
            <a:off x="10418934" y="5889204"/>
            <a:ext cx="328729" cy="317806"/>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6"/>
          <p:cNvSpPr txBox="1"/>
          <p:nvPr/>
        </p:nvSpPr>
        <p:spPr>
          <a:xfrm>
            <a:off x="9911669" y="3004249"/>
            <a:ext cx="10145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X     O</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Extraordinary Grace Video</a:t>
            </a:r>
            <a:endParaRPr/>
          </a:p>
        </p:txBody>
      </p:sp>
      <p:pic>
        <p:nvPicPr>
          <p:cNvPr id="351" name="Google Shape;351;p27" title="SCIEX Presents Extraordinary Grace"/>
          <p:cNvPicPr preferRelativeResize="0"/>
          <p:nvPr/>
        </p:nvPicPr>
        <p:blipFill rotWithShape="1">
          <a:blip r:embed="rId3">
            <a:alphaModFix/>
          </a:blip>
          <a:srcRect/>
          <a:stretch/>
        </p:blipFill>
        <p:spPr>
          <a:xfrm>
            <a:off x="1654629" y="1417810"/>
            <a:ext cx="8001000" cy="4520564"/>
          </a:xfrm>
          <a:prstGeom prst="rect">
            <a:avLst/>
          </a:prstGeom>
          <a:noFill/>
          <a:ln>
            <a:noFill/>
          </a:ln>
        </p:spPr>
      </p:pic>
      <p:sp>
        <p:nvSpPr>
          <p:cNvPr id="4" name="TextBox 3">
            <a:extLst>
              <a:ext uri="{FF2B5EF4-FFF2-40B4-BE49-F238E27FC236}">
                <a16:creationId xmlns:a16="http://schemas.microsoft.com/office/drawing/2014/main" id="{EC6E990E-B53F-44CA-AB38-6BFE42D99CE3}"/>
              </a:ext>
            </a:extLst>
          </p:cNvPr>
          <p:cNvSpPr txBox="1"/>
          <p:nvPr/>
        </p:nvSpPr>
        <p:spPr>
          <a:xfrm>
            <a:off x="1646008" y="5938374"/>
            <a:ext cx="8009621" cy="307777"/>
          </a:xfrm>
          <a:prstGeom prst="rect">
            <a:avLst/>
          </a:prstGeom>
          <a:noFill/>
        </p:spPr>
        <p:txBody>
          <a:bodyPr wrap="square" rtlCol="0">
            <a:spAutoFit/>
          </a:bodyPr>
          <a:lstStyle/>
          <a:p>
            <a:pPr algn="ctr"/>
            <a:r>
              <a:rPr lang="en-US" b="1" dirty="0">
                <a:solidFill>
                  <a:srgbClr val="FF0000"/>
                </a:solidFill>
                <a:hlinkClick r:id="rId4"/>
              </a:rPr>
              <a:t>CLICK HERE TO WATCH VIDEO IN YOUR INTERNET BROWSER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The community reaction</a:t>
            </a:r>
            <a:endParaRPr/>
          </a:p>
        </p:txBody>
      </p:sp>
      <p:pic>
        <p:nvPicPr>
          <p:cNvPr id="357" name="Google Shape;357;p28" title="Extraordinary Grace: The STEM Community Reacts (Short)"/>
          <p:cNvPicPr preferRelativeResize="0"/>
          <p:nvPr/>
        </p:nvPicPr>
        <p:blipFill rotWithShape="1">
          <a:blip r:embed="rId3">
            <a:alphaModFix/>
          </a:blip>
          <a:srcRect/>
          <a:stretch/>
        </p:blipFill>
        <p:spPr>
          <a:xfrm>
            <a:off x="2503714" y="1534668"/>
            <a:ext cx="8265820" cy="4670189"/>
          </a:xfrm>
          <a:prstGeom prst="rect">
            <a:avLst/>
          </a:prstGeom>
          <a:noFill/>
          <a:ln>
            <a:noFill/>
          </a:ln>
        </p:spPr>
      </p:pic>
      <p:sp>
        <p:nvSpPr>
          <p:cNvPr id="4" name="TextBox 3">
            <a:extLst>
              <a:ext uri="{FF2B5EF4-FFF2-40B4-BE49-F238E27FC236}">
                <a16:creationId xmlns:a16="http://schemas.microsoft.com/office/drawing/2014/main" id="{B76918BC-0A15-4C25-A50D-AB6CFC45C2AB}"/>
              </a:ext>
            </a:extLst>
          </p:cNvPr>
          <p:cNvSpPr txBox="1"/>
          <p:nvPr/>
        </p:nvSpPr>
        <p:spPr>
          <a:xfrm>
            <a:off x="2631813" y="6204857"/>
            <a:ext cx="8009621" cy="307777"/>
          </a:xfrm>
          <a:prstGeom prst="rect">
            <a:avLst/>
          </a:prstGeom>
          <a:noFill/>
        </p:spPr>
        <p:txBody>
          <a:bodyPr wrap="square" rtlCol="0">
            <a:spAutoFit/>
          </a:bodyPr>
          <a:lstStyle/>
          <a:p>
            <a:pPr algn="ctr"/>
            <a:r>
              <a:rPr lang="en-US" b="1" dirty="0">
                <a:solidFill>
                  <a:srgbClr val="FF0000"/>
                </a:solidFill>
                <a:hlinkClick r:id="rId4"/>
              </a:rPr>
              <a:t>CLICK HERE TO WATCH VIDEO IN YOUR INTERNET BROWSER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7"/>
          <p:cNvSpPr/>
          <p:nvPr/>
        </p:nvSpPr>
        <p:spPr>
          <a:xfrm>
            <a:off x="462058" y="450221"/>
            <a:ext cx="8997696" cy="3918123"/>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363" name="Google Shape;363;p7"/>
          <p:cNvSpPr txBox="1">
            <a:spLocks noGrp="1"/>
          </p:cNvSpPr>
          <p:nvPr>
            <p:ph type="title"/>
          </p:nvPr>
        </p:nvSpPr>
        <p:spPr>
          <a:xfrm>
            <a:off x="866503" y="1178589"/>
            <a:ext cx="8188805" cy="26238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6600"/>
              <a:buFont typeface="Arial"/>
              <a:buNone/>
            </a:pPr>
            <a:r>
              <a:rPr lang="en-US" sz="6600" b="1">
                <a:solidFill>
                  <a:srgbClr val="FFFFFF"/>
                </a:solidFill>
                <a:latin typeface="Arial"/>
                <a:ea typeface="Arial"/>
                <a:cs typeface="Arial"/>
                <a:sym typeface="Arial"/>
              </a:rPr>
              <a:t>Panelist Discussion</a:t>
            </a:r>
            <a:endParaRPr/>
          </a:p>
        </p:txBody>
      </p:sp>
      <p:sp>
        <p:nvSpPr>
          <p:cNvPr id="364" name="Google Shape;364;p7"/>
          <p:cNvSpPr/>
          <p:nvPr/>
        </p:nvSpPr>
        <p:spPr>
          <a:xfrm>
            <a:off x="9619345" y="2490532"/>
            <a:ext cx="2110597" cy="1877811"/>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5" name="Google Shape;365;p7"/>
          <p:cNvSpPr/>
          <p:nvPr/>
        </p:nvSpPr>
        <p:spPr>
          <a:xfrm>
            <a:off x="457200" y="4521269"/>
            <a:ext cx="11277600" cy="1877811"/>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6" name="Google Shape;366;p7"/>
          <p:cNvSpPr/>
          <p:nvPr/>
        </p:nvSpPr>
        <p:spPr>
          <a:xfrm>
            <a:off x="9619345" y="450221"/>
            <a:ext cx="2115455" cy="1890204"/>
          </a:xfrm>
          <a:prstGeom prst="rect">
            <a:avLst/>
          </a:prstGeom>
          <a:solidFill>
            <a:schemeClr val="accent1">
              <a:alpha val="9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67" name="Google Shape;367;p7" descr="Chat"/>
          <p:cNvPicPr preferRelativeResize="0"/>
          <p:nvPr/>
        </p:nvPicPr>
        <p:blipFill rotWithShape="1">
          <a:blip r:embed="rId3">
            <a:alphaModFix/>
          </a:blip>
          <a:srcRect/>
          <a:stretch/>
        </p:blipFill>
        <p:spPr>
          <a:xfrm>
            <a:off x="9857725" y="2612676"/>
            <a:ext cx="1632648" cy="1632648"/>
          </a:xfrm>
          <a:prstGeom prst="rect">
            <a:avLst/>
          </a:prstGeom>
          <a:noFill/>
          <a:ln>
            <a:noFill/>
          </a:ln>
        </p:spPr>
      </p:pic>
      <p:pic>
        <p:nvPicPr>
          <p:cNvPr id="368" name="Google Shape;368;p7" descr="A person in a suit smiling&#10;&#10;Description automatically generated with low confidence"/>
          <p:cNvPicPr preferRelativeResize="0"/>
          <p:nvPr/>
        </p:nvPicPr>
        <p:blipFill rotWithShape="1">
          <a:blip r:embed="rId4">
            <a:alphaModFix/>
          </a:blip>
          <a:srcRect/>
          <a:stretch/>
        </p:blipFill>
        <p:spPr>
          <a:xfrm>
            <a:off x="972832" y="4542081"/>
            <a:ext cx="1828800" cy="18288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369" name="Google Shape;369;p7" descr="A person with long hair&#10;&#10;Description automatically generated with low confidence"/>
          <p:cNvPicPr preferRelativeResize="0"/>
          <p:nvPr/>
        </p:nvPicPr>
        <p:blipFill rotWithShape="1">
          <a:blip r:embed="rId5">
            <a:alphaModFix/>
          </a:blip>
          <a:srcRect/>
          <a:stretch/>
        </p:blipFill>
        <p:spPr>
          <a:xfrm>
            <a:off x="3629561" y="4517576"/>
            <a:ext cx="1977813" cy="18288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370" name="Google Shape;370;p7" descr="A person wearing glasses&#10;&#10;Description automatically generated with low confidence"/>
          <p:cNvPicPr preferRelativeResize="0"/>
          <p:nvPr/>
        </p:nvPicPr>
        <p:blipFill rotWithShape="1">
          <a:blip r:embed="rId6">
            <a:alphaModFix/>
          </a:blip>
          <a:srcRect l="15543" r="12359"/>
          <a:stretch/>
        </p:blipFill>
        <p:spPr>
          <a:xfrm>
            <a:off x="6549303" y="4517576"/>
            <a:ext cx="1977813" cy="18288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371" name="Google Shape;371;p7"/>
          <p:cNvPicPr preferRelativeResize="0"/>
          <p:nvPr/>
        </p:nvPicPr>
        <p:blipFill rotWithShape="1">
          <a:blip r:embed="rId7">
            <a:alphaModFix/>
          </a:blip>
          <a:srcRect/>
          <a:stretch/>
        </p:blipFill>
        <p:spPr>
          <a:xfrm>
            <a:off x="9459754" y="4517576"/>
            <a:ext cx="1828800" cy="18288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Love has no labels</a:t>
            </a:r>
            <a:endParaRPr/>
          </a:p>
        </p:txBody>
      </p:sp>
      <p:pic>
        <p:nvPicPr>
          <p:cNvPr id="377" name="Google Shape;377;p29" title="Love Has No Labels | Diversity &amp; Inclusion | Ad Council"/>
          <p:cNvPicPr preferRelativeResize="0"/>
          <p:nvPr/>
        </p:nvPicPr>
        <p:blipFill rotWithShape="1">
          <a:blip r:embed="rId3">
            <a:alphaModFix/>
          </a:blip>
          <a:srcRect/>
          <a:stretch/>
        </p:blipFill>
        <p:spPr>
          <a:xfrm>
            <a:off x="475846" y="1331555"/>
            <a:ext cx="8773886" cy="4957246"/>
          </a:xfrm>
          <a:prstGeom prst="rect">
            <a:avLst/>
          </a:prstGeom>
          <a:noFill/>
          <a:ln>
            <a:noFill/>
          </a:ln>
        </p:spPr>
      </p:pic>
      <p:sp>
        <p:nvSpPr>
          <p:cNvPr id="4" name="TextBox 3">
            <a:extLst>
              <a:ext uri="{FF2B5EF4-FFF2-40B4-BE49-F238E27FC236}">
                <a16:creationId xmlns:a16="http://schemas.microsoft.com/office/drawing/2014/main" id="{94B7E764-0D73-4A13-87BF-0CCF9E4C7381}"/>
              </a:ext>
            </a:extLst>
          </p:cNvPr>
          <p:cNvSpPr txBox="1"/>
          <p:nvPr/>
        </p:nvSpPr>
        <p:spPr>
          <a:xfrm>
            <a:off x="8390113" y="808335"/>
            <a:ext cx="3823307" cy="523220"/>
          </a:xfrm>
          <a:prstGeom prst="rect">
            <a:avLst/>
          </a:prstGeom>
          <a:noFill/>
        </p:spPr>
        <p:txBody>
          <a:bodyPr wrap="square" rtlCol="0">
            <a:spAutoFit/>
          </a:bodyPr>
          <a:lstStyle/>
          <a:p>
            <a:pPr algn="ctr"/>
            <a:r>
              <a:rPr lang="en-US" b="1" dirty="0">
                <a:solidFill>
                  <a:srgbClr val="FF0000"/>
                </a:solidFill>
                <a:hlinkClick r:id="rId4"/>
              </a:rPr>
              <a:t>CLICK HERE TO WATCH VIDEO IN YOUR INTERNET BROWSER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txBox="1">
            <a:spLocks noGrp="1"/>
          </p:cNvSpPr>
          <p:nvPr>
            <p:ph type="title"/>
          </p:nvPr>
        </p:nvSpPr>
        <p:spPr>
          <a:xfrm>
            <a:off x="838200" y="365126"/>
            <a:ext cx="10515600" cy="8323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Who are we helping?</a:t>
            </a:r>
            <a:endParaRPr/>
          </a:p>
        </p:txBody>
      </p:sp>
      <p:pic>
        <p:nvPicPr>
          <p:cNvPr id="383" name="Google Shape;383;p30" title="Who are we helping?"/>
          <p:cNvPicPr preferRelativeResize="0"/>
          <p:nvPr/>
        </p:nvPicPr>
        <p:blipFill rotWithShape="1">
          <a:blip r:embed="rId3">
            <a:alphaModFix/>
          </a:blip>
          <a:srcRect/>
          <a:stretch/>
        </p:blipFill>
        <p:spPr>
          <a:xfrm>
            <a:off x="1241726" y="1172098"/>
            <a:ext cx="9296400" cy="5252466"/>
          </a:xfrm>
          <a:prstGeom prst="rect">
            <a:avLst/>
          </a:prstGeom>
          <a:noFill/>
          <a:ln>
            <a:noFill/>
          </a:ln>
        </p:spPr>
      </p:pic>
      <p:sp>
        <p:nvSpPr>
          <p:cNvPr id="4" name="TextBox 3">
            <a:extLst>
              <a:ext uri="{FF2B5EF4-FFF2-40B4-BE49-F238E27FC236}">
                <a16:creationId xmlns:a16="http://schemas.microsoft.com/office/drawing/2014/main" id="{AE1D9323-0EFB-4D1A-A4D6-089B07F77D8D}"/>
              </a:ext>
            </a:extLst>
          </p:cNvPr>
          <p:cNvSpPr txBox="1"/>
          <p:nvPr/>
        </p:nvSpPr>
        <p:spPr>
          <a:xfrm>
            <a:off x="1174205" y="3167390"/>
            <a:ext cx="3823307" cy="523220"/>
          </a:xfrm>
          <a:prstGeom prst="rect">
            <a:avLst/>
          </a:prstGeom>
          <a:noFill/>
        </p:spPr>
        <p:txBody>
          <a:bodyPr wrap="square" rtlCol="0">
            <a:spAutoFit/>
          </a:bodyPr>
          <a:lstStyle/>
          <a:p>
            <a:pPr algn="ctr"/>
            <a:r>
              <a:rPr lang="en-US" b="1" dirty="0">
                <a:solidFill>
                  <a:srgbClr val="FF0000"/>
                </a:solidFill>
                <a:hlinkClick r:id="rId4"/>
              </a:rPr>
              <a:t>CLICK HERE TO WATCH VIDEO IN YOUR INTERNET BROWSER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Inclusion starts with “I”</a:t>
            </a:r>
            <a:endParaRPr/>
          </a:p>
        </p:txBody>
      </p:sp>
      <p:pic>
        <p:nvPicPr>
          <p:cNvPr id="389" name="Google Shape;389;p31" title="Accenture Inclusion &amp; The Power of Diversity | Accenture"/>
          <p:cNvPicPr preferRelativeResize="0"/>
          <p:nvPr/>
        </p:nvPicPr>
        <p:blipFill rotWithShape="1">
          <a:blip r:embed="rId3">
            <a:alphaModFix/>
          </a:blip>
          <a:srcRect/>
          <a:stretch/>
        </p:blipFill>
        <p:spPr>
          <a:xfrm>
            <a:off x="1342816" y="1410608"/>
            <a:ext cx="8995164" cy="5082267"/>
          </a:xfrm>
          <a:prstGeom prst="rect">
            <a:avLst/>
          </a:prstGeom>
          <a:noFill/>
          <a:ln>
            <a:noFill/>
          </a:ln>
        </p:spPr>
      </p:pic>
      <p:sp>
        <p:nvSpPr>
          <p:cNvPr id="4" name="TextBox 3">
            <a:extLst>
              <a:ext uri="{FF2B5EF4-FFF2-40B4-BE49-F238E27FC236}">
                <a16:creationId xmlns:a16="http://schemas.microsoft.com/office/drawing/2014/main" id="{0BEED4A0-D451-4E03-AC65-681959C61B29}"/>
              </a:ext>
            </a:extLst>
          </p:cNvPr>
          <p:cNvSpPr txBox="1"/>
          <p:nvPr/>
        </p:nvSpPr>
        <p:spPr>
          <a:xfrm>
            <a:off x="6705873" y="2212951"/>
            <a:ext cx="3823307" cy="523220"/>
          </a:xfrm>
          <a:prstGeom prst="rect">
            <a:avLst/>
          </a:prstGeom>
          <a:noFill/>
        </p:spPr>
        <p:txBody>
          <a:bodyPr wrap="square" rtlCol="0">
            <a:spAutoFit/>
          </a:bodyPr>
          <a:lstStyle/>
          <a:p>
            <a:pPr algn="ctr"/>
            <a:r>
              <a:rPr lang="en-US" b="1" dirty="0">
                <a:solidFill>
                  <a:srgbClr val="FF0000"/>
                </a:solidFill>
                <a:hlinkClick r:id="rId4"/>
              </a:rPr>
              <a:t>CLICK HERE TO WATCH VIDEO IN YOUR INTERNET BROWSER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1"/>
            <a:ext cx="12192000" cy="159834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2"/>
          <p:cNvSpPr txBox="1">
            <a:spLocks noGrp="1"/>
          </p:cNvSpPr>
          <p:nvPr>
            <p:ph type="title"/>
          </p:nvPr>
        </p:nvSpPr>
        <p:spPr>
          <a:xfrm>
            <a:off x="1159933" y="995318"/>
            <a:ext cx="9872134" cy="1193968"/>
          </a:xfrm>
          <a:prstGeom prst="rect">
            <a:avLst/>
          </a:prstGeom>
          <a:solidFill>
            <a:srgbClr val="FFFFFF"/>
          </a:solid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600"/>
              <a:buFont typeface="Calibri"/>
              <a:buNone/>
            </a:pPr>
            <a:r>
              <a:rPr lang="en-US" sz="3600" b="1">
                <a:solidFill>
                  <a:srgbClr val="3F3F3F"/>
                </a:solidFill>
                <a:latin typeface="Calibri"/>
                <a:ea typeface="Calibri"/>
                <a:cs typeface="Calibri"/>
                <a:sym typeface="Calibri"/>
              </a:rPr>
              <a:t>ASMS Diversity and Inclusion Committee</a:t>
            </a:r>
            <a:endParaRPr sz="3600">
              <a:solidFill>
                <a:srgbClr val="3F3F3F"/>
              </a:solidFill>
              <a:latin typeface="Calibri"/>
              <a:ea typeface="Calibri"/>
              <a:cs typeface="Calibri"/>
              <a:sym typeface="Calibri"/>
            </a:endParaRPr>
          </a:p>
        </p:txBody>
      </p:sp>
      <p:sp>
        <p:nvSpPr>
          <p:cNvPr id="126" name="Google Shape;126;p2"/>
          <p:cNvSpPr txBox="1">
            <a:spLocks noGrp="1"/>
          </p:cNvSpPr>
          <p:nvPr>
            <p:ph type="body" idx="1"/>
          </p:nvPr>
        </p:nvSpPr>
        <p:spPr>
          <a:xfrm>
            <a:off x="1476915" y="2888250"/>
            <a:ext cx="4297351" cy="29597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700"/>
              <a:buNone/>
            </a:pPr>
            <a:r>
              <a:rPr lang="en-US" sz="1700" b="0" i="0"/>
              <a:t>The </a:t>
            </a:r>
            <a:r>
              <a:rPr lang="en-US" sz="1700" b="1" i="1" u="sng"/>
              <a:t>mission</a:t>
            </a:r>
            <a:r>
              <a:rPr lang="en-US" sz="1700" b="1" i="1"/>
              <a:t> </a:t>
            </a:r>
            <a:r>
              <a:rPr lang="en-US" sz="1700" b="0" i="0"/>
              <a:t>of the Committee is to promote and reinforce diversity within the membership of the ASMS by fostering a culture of inclusion and mutual support. This mission is supported by attention to equity and initiatives to enhance and support a broadly representative membership.  </a:t>
            </a:r>
            <a:endParaRPr/>
          </a:p>
        </p:txBody>
      </p:sp>
      <p:cxnSp>
        <p:nvCxnSpPr>
          <p:cNvPr id="127" name="Google Shape;127;p2"/>
          <p:cNvCxnSpPr/>
          <p:nvPr/>
        </p:nvCxnSpPr>
        <p:spPr>
          <a:xfrm>
            <a:off x="6096000" y="2888250"/>
            <a:ext cx="0" cy="2769135"/>
          </a:xfrm>
          <a:prstGeom prst="straightConnector1">
            <a:avLst/>
          </a:prstGeom>
          <a:noFill/>
          <a:ln w="19050" cap="flat" cmpd="sng">
            <a:solidFill>
              <a:srgbClr val="7F7F7F"/>
            </a:solidFill>
            <a:prstDash val="solid"/>
            <a:miter lim="800000"/>
            <a:headEnd type="none" w="sm" len="sm"/>
            <a:tailEnd type="none" w="sm" len="sm"/>
          </a:ln>
        </p:spPr>
      </p:cxnSp>
      <p:sp>
        <p:nvSpPr>
          <p:cNvPr id="128" name="Google Shape;128;p2"/>
          <p:cNvSpPr txBox="1"/>
          <p:nvPr/>
        </p:nvSpPr>
        <p:spPr>
          <a:xfrm>
            <a:off x="6417731" y="2888250"/>
            <a:ext cx="4292594" cy="295977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Calibri"/>
                <a:ea typeface="Calibri"/>
                <a:cs typeface="Calibri"/>
                <a:sym typeface="Calibri"/>
              </a:rPr>
              <a:t>The Committee is charged with the design of activities and projects that promote an inclusive climate and increase participation of ASMS members who represents diverse cultural, gender, social, and scientific backgrounds. </a:t>
            </a:r>
            <a:endParaRPr sz="1400" b="0" i="0" u="none" strike="noStrike" cap="none">
              <a:solidFill>
                <a:srgbClr val="000000"/>
              </a:solidFill>
              <a:latin typeface="Arial"/>
              <a:ea typeface="Arial"/>
              <a:cs typeface="Arial"/>
              <a:sym typeface="Arial"/>
            </a:endParaRPr>
          </a:p>
        </p:txBody>
      </p:sp>
      <p:pic>
        <p:nvPicPr>
          <p:cNvPr id="129" name="Google Shape;129;p2"/>
          <p:cNvPicPr preferRelativeResize="0"/>
          <p:nvPr/>
        </p:nvPicPr>
        <p:blipFill rotWithShape="1">
          <a:blip r:embed="rId3">
            <a:alphaModFix/>
          </a:blip>
          <a:srcRect/>
          <a:stretch/>
        </p:blipFill>
        <p:spPr>
          <a:xfrm>
            <a:off x="2358447" y="4865353"/>
            <a:ext cx="1552670" cy="155267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130" name="Google Shape;130;p2"/>
          <p:cNvPicPr preferRelativeResize="0"/>
          <p:nvPr/>
        </p:nvPicPr>
        <p:blipFill rotWithShape="1">
          <a:blip r:embed="rId4">
            <a:alphaModFix/>
          </a:blip>
          <a:srcRect/>
          <a:stretch/>
        </p:blipFill>
        <p:spPr>
          <a:xfrm>
            <a:off x="8265772" y="4897357"/>
            <a:ext cx="1554480" cy="155448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131" name="Google Shape;131;p2" descr="Faculty Profile :: Purdue School of Engineering and Technology, IUPUI"/>
          <p:cNvPicPr preferRelativeResize="0"/>
          <p:nvPr/>
        </p:nvPicPr>
        <p:blipFill rotWithShape="1">
          <a:blip r:embed="rId5">
            <a:alphaModFix/>
          </a:blip>
          <a:srcRect b="24554"/>
          <a:stretch/>
        </p:blipFill>
        <p:spPr>
          <a:xfrm>
            <a:off x="6292254" y="4897357"/>
            <a:ext cx="1545300" cy="155448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132" name="Google Shape;132;p2" descr="Advisor » The Yost Research Group » University of Florida"/>
          <p:cNvPicPr preferRelativeResize="0"/>
          <p:nvPr/>
        </p:nvPicPr>
        <p:blipFill rotWithShape="1">
          <a:blip r:embed="rId6">
            <a:alphaModFix/>
          </a:blip>
          <a:srcRect t="3604" b="27897"/>
          <a:stretch/>
        </p:blipFill>
        <p:spPr>
          <a:xfrm>
            <a:off x="10248470" y="4863543"/>
            <a:ext cx="1546697" cy="155448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133" name="Google Shape;133;p2" descr="Profile photo of Jennifer Campbell"/>
          <p:cNvPicPr preferRelativeResize="0"/>
          <p:nvPr/>
        </p:nvPicPr>
        <p:blipFill rotWithShape="1">
          <a:blip r:embed="rId7">
            <a:alphaModFix/>
          </a:blip>
          <a:srcRect l="29067" t="20339" r="27482" b="35360"/>
          <a:stretch/>
        </p:blipFill>
        <p:spPr>
          <a:xfrm>
            <a:off x="4339335" y="4863543"/>
            <a:ext cx="1524701" cy="155448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134" name="Google Shape;134;p2" descr="A person smiling for the camera&#10;&#10;Description automatically generated with medium confidence"/>
          <p:cNvPicPr preferRelativeResize="0"/>
          <p:nvPr/>
        </p:nvPicPr>
        <p:blipFill rotWithShape="1">
          <a:blip r:embed="rId8">
            <a:alphaModFix/>
          </a:blip>
          <a:srcRect l="1183" t="964" r="3301" b="28315"/>
          <a:stretch/>
        </p:blipFill>
        <p:spPr>
          <a:xfrm>
            <a:off x="355640" y="4863543"/>
            <a:ext cx="1574589" cy="155448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sp>
        <p:nvSpPr>
          <p:cNvPr id="135" name="Google Shape;135;p2"/>
          <p:cNvSpPr txBox="1"/>
          <p:nvPr/>
        </p:nvSpPr>
        <p:spPr>
          <a:xfrm>
            <a:off x="370179" y="6399952"/>
            <a:ext cx="1563248"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Candice Z. Ulmer (CDC)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chemeClr val="lt1"/>
                </a:solidFill>
                <a:latin typeface="Calibri"/>
                <a:ea typeface="Calibri"/>
                <a:cs typeface="Calibri"/>
                <a:sym typeface="Calibri"/>
              </a:rPr>
              <a:t>Chair</a:t>
            </a:r>
            <a:endParaRPr sz="1400" b="0" i="0" u="none" strike="noStrike" cap="none">
              <a:solidFill>
                <a:srgbClr val="000000"/>
              </a:solidFill>
              <a:latin typeface="Arial"/>
              <a:ea typeface="Arial"/>
              <a:cs typeface="Arial"/>
              <a:sym typeface="Arial"/>
            </a:endParaRPr>
          </a:p>
        </p:txBody>
      </p:sp>
      <p:sp>
        <p:nvSpPr>
          <p:cNvPr id="136" name="Google Shape;136;p2"/>
          <p:cNvSpPr txBox="1"/>
          <p:nvPr/>
        </p:nvSpPr>
        <p:spPr>
          <a:xfrm>
            <a:off x="2137450" y="6416074"/>
            <a:ext cx="2116284"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Saiful Chowdhury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(University of Texas at Arlington)</a:t>
            </a:r>
            <a:endParaRPr sz="1100" b="0" i="1" u="none" strike="noStrike" cap="none">
              <a:solidFill>
                <a:schemeClr val="lt1"/>
              </a:solidFill>
              <a:latin typeface="Calibri"/>
              <a:ea typeface="Calibri"/>
              <a:cs typeface="Calibri"/>
              <a:sym typeface="Calibri"/>
            </a:endParaRPr>
          </a:p>
        </p:txBody>
      </p:sp>
      <p:sp>
        <p:nvSpPr>
          <p:cNvPr id="137" name="Google Shape;137;p2"/>
          <p:cNvSpPr txBox="1"/>
          <p:nvPr/>
        </p:nvSpPr>
        <p:spPr>
          <a:xfrm>
            <a:off x="4571370" y="6399953"/>
            <a:ext cx="1258678"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Jennifer Campbell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(Matterworks)</a:t>
            </a:r>
            <a:endParaRPr sz="1100" b="0" i="1" u="none" strike="noStrike" cap="none">
              <a:solidFill>
                <a:schemeClr val="lt1"/>
              </a:solidFill>
              <a:latin typeface="Calibri"/>
              <a:ea typeface="Calibri"/>
              <a:cs typeface="Calibri"/>
              <a:sym typeface="Calibri"/>
            </a:endParaRPr>
          </a:p>
        </p:txBody>
      </p:sp>
      <p:sp>
        <p:nvSpPr>
          <p:cNvPr id="138" name="Google Shape;138;p2"/>
          <p:cNvSpPr txBox="1"/>
          <p:nvPr/>
        </p:nvSpPr>
        <p:spPr>
          <a:xfrm>
            <a:off x="6300111" y="6426012"/>
            <a:ext cx="1529586"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Carlos Larriba Andaluz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(IUPUI)</a:t>
            </a:r>
            <a:endParaRPr sz="1100" b="0" i="1" u="none" strike="noStrike" cap="none">
              <a:solidFill>
                <a:schemeClr val="lt1"/>
              </a:solidFill>
              <a:latin typeface="Calibri"/>
              <a:ea typeface="Calibri"/>
              <a:cs typeface="Calibri"/>
              <a:sym typeface="Calibri"/>
            </a:endParaRPr>
          </a:p>
        </p:txBody>
      </p:sp>
      <p:sp>
        <p:nvSpPr>
          <p:cNvPr id="139" name="Google Shape;139;p2"/>
          <p:cNvSpPr txBox="1"/>
          <p:nvPr/>
        </p:nvSpPr>
        <p:spPr>
          <a:xfrm>
            <a:off x="8464969" y="6426011"/>
            <a:ext cx="1156086"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Dominic Gostick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(SCIEX)</a:t>
            </a:r>
            <a:endParaRPr sz="1100" b="0" i="1" u="none" strike="noStrike" cap="none">
              <a:solidFill>
                <a:schemeClr val="lt1"/>
              </a:solidFill>
              <a:latin typeface="Calibri"/>
              <a:ea typeface="Calibri"/>
              <a:cs typeface="Calibri"/>
              <a:sym typeface="Calibri"/>
            </a:endParaRPr>
          </a:p>
        </p:txBody>
      </p:sp>
      <p:sp>
        <p:nvSpPr>
          <p:cNvPr id="140" name="Google Shape;140;p2"/>
          <p:cNvSpPr txBox="1"/>
          <p:nvPr/>
        </p:nvSpPr>
        <p:spPr>
          <a:xfrm>
            <a:off x="10296299" y="6399952"/>
            <a:ext cx="1451038"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Rick Yost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Calibri"/>
                <a:ea typeface="Calibri"/>
                <a:cs typeface="Calibri"/>
                <a:sym typeface="Calibri"/>
              </a:rPr>
              <a:t>(University of Florida)</a:t>
            </a:r>
            <a:endParaRPr sz="1100" b="0" i="1"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838200" y="145150"/>
            <a:ext cx="10515600"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b="1">
                <a:solidFill>
                  <a:schemeClr val="dk1"/>
                </a:solidFill>
                <a:latin typeface="Arial"/>
                <a:ea typeface="Arial"/>
                <a:cs typeface="Arial"/>
                <a:sym typeface="Arial"/>
              </a:rPr>
              <a:t>Workshop Panelists</a:t>
            </a:r>
            <a:endParaRPr/>
          </a:p>
        </p:txBody>
      </p:sp>
      <p:sp>
        <p:nvSpPr>
          <p:cNvPr id="147" name="Google Shape;147;p3"/>
          <p:cNvSpPr txBox="1"/>
          <p:nvPr/>
        </p:nvSpPr>
        <p:spPr>
          <a:xfrm>
            <a:off x="343844" y="4404566"/>
            <a:ext cx="2546306" cy="2308284"/>
          </a:xfrm>
          <a:prstGeom prst="rect">
            <a:avLst/>
          </a:prstGeom>
          <a:solidFill>
            <a:srgbClr val="E2F0D9">
              <a:alpha val="48627"/>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latin typeface="Calibri"/>
                <a:ea typeface="Calibri"/>
                <a:cs typeface="Calibri"/>
                <a:sym typeface="Calibri"/>
              </a:rPr>
              <a:t>Timothy J. Garrett, Ph.D.</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Chief of Experimental Pathology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Department of Pathology, Immunology, and Laboratory Medicine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University of Florida</a:t>
            </a:r>
            <a:endParaRPr sz="1400" b="1" i="1" u="none" strike="noStrike" cap="none">
              <a:solidFill>
                <a:srgbClr val="000000"/>
              </a:solidFill>
              <a:latin typeface="Calibri"/>
              <a:ea typeface="Calibri"/>
              <a:cs typeface="Calibri"/>
              <a:sym typeface="Calibri"/>
            </a:endParaRPr>
          </a:p>
        </p:txBody>
      </p:sp>
      <p:sp>
        <p:nvSpPr>
          <p:cNvPr id="148" name="Google Shape;148;p3"/>
          <p:cNvSpPr txBox="1"/>
          <p:nvPr/>
        </p:nvSpPr>
        <p:spPr>
          <a:xfrm>
            <a:off x="6300899" y="4404566"/>
            <a:ext cx="2700702" cy="1815841"/>
          </a:xfrm>
          <a:prstGeom prst="rect">
            <a:avLst/>
          </a:prstGeom>
          <a:solidFill>
            <a:srgbClr val="E2F0D9">
              <a:alpha val="48627"/>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latin typeface="Calibri"/>
                <a:ea typeface="Calibri"/>
                <a:cs typeface="Calibri"/>
                <a:sym typeface="Calibri"/>
              </a:rPr>
              <a:t>Kevin Ileka, Ph.D.</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Senior Scientist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Chemical Process Development Department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Bristol Myers Squibb</a:t>
            </a:r>
            <a:endParaRPr sz="1600" b="1" i="1" u="none" strike="noStrike" cap="none">
              <a:solidFill>
                <a:schemeClr val="dk1"/>
              </a:solidFill>
              <a:latin typeface="Calibri"/>
              <a:ea typeface="Calibri"/>
              <a:cs typeface="Calibri"/>
              <a:sym typeface="Calibri"/>
            </a:endParaRPr>
          </a:p>
        </p:txBody>
      </p:sp>
      <p:sp>
        <p:nvSpPr>
          <p:cNvPr id="149" name="Google Shape;149;p3"/>
          <p:cNvSpPr txBox="1"/>
          <p:nvPr/>
        </p:nvSpPr>
        <p:spPr>
          <a:xfrm>
            <a:off x="3225889" y="4404566"/>
            <a:ext cx="2739271" cy="1815841"/>
          </a:xfrm>
          <a:prstGeom prst="rect">
            <a:avLst/>
          </a:prstGeom>
          <a:solidFill>
            <a:srgbClr val="E2F0D9">
              <a:alpha val="48627"/>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latin typeface="Calibri"/>
                <a:ea typeface="Calibri"/>
                <a:cs typeface="Calibri"/>
                <a:sym typeface="Calibri"/>
              </a:rPr>
              <a:t>Lisa M. Jones, Ph.D.</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Associate Professor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Department of Pharmaceutical Sciences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University of Maryland</a:t>
            </a:r>
            <a:endParaRPr sz="1400" b="1" i="1" u="none" strike="noStrike" cap="none">
              <a:solidFill>
                <a:srgbClr val="000000"/>
              </a:solidFill>
              <a:latin typeface="Calibri"/>
              <a:ea typeface="Calibri"/>
              <a:cs typeface="Calibri"/>
              <a:sym typeface="Calibri"/>
            </a:endParaRPr>
          </a:p>
        </p:txBody>
      </p:sp>
      <p:sp>
        <p:nvSpPr>
          <p:cNvPr id="150" name="Google Shape;150;p3"/>
          <p:cNvSpPr txBox="1"/>
          <p:nvPr/>
        </p:nvSpPr>
        <p:spPr>
          <a:xfrm>
            <a:off x="9315267" y="4404566"/>
            <a:ext cx="2532900" cy="2062500"/>
          </a:xfrm>
          <a:prstGeom prst="rect">
            <a:avLst/>
          </a:prstGeom>
          <a:solidFill>
            <a:srgbClr val="E2F0D9">
              <a:alpha val="48627"/>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latin typeface="Calibri"/>
                <a:ea typeface="Calibri"/>
                <a:cs typeface="Calibri"/>
                <a:sym typeface="Calibri"/>
              </a:rPr>
              <a:t>Dominic Gostick, Ph.D.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Interim Chief Technology Officer</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Vice President &amp; General Manager, LC/MS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1600"/>
              <a:buFont typeface="Arial"/>
              <a:buNone/>
            </a:pPr>
            <a:r>
              <a:rPr lang="en-US" sz="1600" b="1" i="1" u="none" strike="noStrike" cap="none">
                <a:solidFill>
                  <a:srgbClr val="000000"/>
                </a:solidFill>
                <a:latin typeface="Calibri"/>
                <a:ea typeface="Calibri"/>
                <a:cs typeface="Calibri"/>
                <a:sym typeface="Calibri"/>
              </a:rPr>
              <a:t>SCIEX</a:t>
            </a:r>
            <a:endParaRPr sz="1600" b="1" i="1" u="none" strike="noStrike" cap="none">
              <a:solidFill>
                <a:schemeClr val="dk1"/>
              </a:solidFill>
              <a:latin typeface="Calibri"/>
              <a:ea typeface="Calibri"/>
              <a:cs typeface="Calibri"/>
              <a:sym typeface="Calibri"/>
            </a:endParaRPr>
          </a:p>
        </p:txBody>
      </p:sp>
      <p:pic>
        <p:nvPicPr>
          <p:cNvPr id="151" name="Google Shape;151;p3" descr="A person in a suit smiling&#10;&#10;Description automatically generated with low confidence"/>
          <p:cNvPicPr preferRelativeResize="0"/>
          <p:nvPr/>
        </p:nvPicPr>
        <p:blipFill rotWithShape="1">
          <a:blip r:embed="rId3">
            <a:alphaModFix/>
          </a:blip>
          <a:srcRect/>
          <a:stretch/>
        </p:blipFill>
        <p:spPr>
          <a:xfrm>
            <a:off x="343844" y="1695717"/>
            <a:ext cx="2532888" cy="2532888"/>
          </a:xfrm>
          <a:prstGeom prst="rect">
            <a:avLst/>
          </a:prstGeom>
          <a:noFill/>
          <a:ln>
            <a:noFill/>
          </a:ln>
        </p:spPr>
      </p:pic>
      <p:pic>
        <p:nvPicPr>
          <p:cNvPr id="152" name="Google Shape;152;p3" descr="A person with long hair&#10;&#10;Description automatically generated with low confidence"/>
          <p:cNvPicPr preferRelativeResize="0"/>
          <p:nvPr/>
        </p:nvPicPr>
        <p:blipFill rotWithShape="1">
          <a:blip r:embed="rId4">
            <a:alphaModFix/>
          </a:blip>
          <a:srcRect/>
          <a:stretch/>
        </p:blipFill>
        <p:spPr>
          <a:xfrm>
            <a:off x="3219180" y="1695717"/>
            <a:ext cx="2739271" cy="2532888"/>
          </a:xfrm>
          <a:prstGeom prst="rect">
            <a:avLst/>
          </a:prstGeom>
          <a:noFill/>
          <a:ln>
            <a:noFill/>
          </a:ln>
        </p:spPr>
      </p:pic>
      <p:pic>
        <p:nvPicPr>
          <p:cNvPr id="153" name="Google Shape;153;p3" descr="A person wearing glasses&#10;&#10;Description automatically generated with low confidence"/>
          <p:cNvPicPr preferRelativeResize="0"/>
          <p:nvPr/>
        </p:nvPicPr>
        <p:blipFill rotWithShape="1">
          <a:blip r:embed="rId5">
            <a:alphaModFix/>
          </a:blip>
          <a:srcRect l="15543" r="12359"/>
          <a:stretch/>
        </p:blipFill>
        <p:spPr>
          <a:xfrm>
            <a:off x="6300899" y="1695717"/>
            <a:ext cx="2739271" cy="2532888"/>
          </a:xfrm>
          <a:prstGeom prst="rect">
            <a:avLst/>
          </a:prstGeom>
          <a:noFill/>
          <a:ln>
            <a:noFill/>
          </a:ln>
        </p:spPr>
      </p:pic>
      <p:pic>
        <p:nvPicPr>
          <p:cNvPr id="154" name="Google Shape;154;p3"/>
          <p:cNvPicPr preferRelativeResize="0"/>
          <p:nvPr/>
        </p:nvPicPr>
        <p:blipFill rotWithShape="1">
          <a:blip r:embed="rId6">
            <a:alphaModFix/>
          </a:blip>
          <a:srcRect/>
          <a:stretch/>
        </p:blipFill>
        <p:spPr>
          <a:xfrm>
            <a:off x="9315268" y="1695717"/>
            <a:ext cx="2532888" cy="2532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a:stretch/>
        </p:blipFill>
        <p:spPr>
          <a:xfrm>
            <a:off x="410271" y="6365189"/>
            <a:ext cx="2032059" cy="329880"/>
          </a:xfrm>
          <a:prstGeom prst="rect">
            <a:avLst/>
          </a:prstGeom>
          <a:noFill/>
          <a:ln>
            <a:noFill/>
          </a:ln>
        </p:spPr>
      </p:pic>
      <p:grpSp>
        <p:nvGrpSpPr>
          <p:cNvPr id="161" name="Google Shape;161;p22"/>
          <p:cNvGrpSpPr/>
          <p:nvPr/>
        </p:nvGrpSpPr>
        <p:grpSpPr>
          <a:xfrm>
            <a:off x="2040602" y="344125"/>
            <a:ext cx="8790881" cy="6290125"/>
            <a:chOff x="-231129" y="1339414"/>
            <a:chExt cx="6392400" cy="5190300"/>
          </a:xfrm>
        </p:grpSpPr>
        <p:sp>
          <p:nvSpPr>
            <p:cNvPr id="162" name="Google Shape;162;p22"/>
            <p:cNvSpPr/>
            <p:nvPr/>
          </p:nvSpPr>
          <p:spPr>
            <a:xfrm>
              <a:off x="-231129" y="1339414"/>
              <a:ext cx="6392400" cy="5190300"/>
            </a:xfrm>
            <a:prstGeom prst="ellipse">
              <a:avLst/>
            </a:prstGeom>
            <a:solidFill>
              <a:srgbClr val="894D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63" name="Google Shape;163;p22"/>
            <p:cNvSpPr txBox="1"/>
            <p:nvPr/>
          </p:nvSpPr>
          <p:spPr>
            <a:xfrm>
              <a:off x="1615259" y="1691800"/>
              <a:ext cx="17754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Power and authority views</a:t>
              </a:r>
              <a:endParaRPr sz="1600" b="0" i="0" u="none" strike="noStrike" cap="none">
                <a:solidFill>
                  <a:srgbClr val="000000"/>
                </a:solidFill>
                <a:latin typeface="Arial"/>
                <a:ea typeface="Arial"/>
                <a:cs typeface="Arial"/>
                <a:sym typeface="Arial"/>
              </a:endParaRPr>
            </a:p>
          </p:txBody>
        </p:sp>
        <p:sp>
          <p:nvSpPr>
            <p:cNvPr id="164" name="Google Shape;164;p22"/>
            <p:cNvSpPr txBox="1"/>
            <p:nvPr/>
          </p:nvSpPr>
          <p:spPr>
            <a:xfrm>
              <a:off x="3587047" y="1739570"/>
              <a:ext cx="9084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Body language</a:t>
              </a:r>
              <a:endParaRPr sz="1600" b="0" i="0" u="none" strike="noStrike" cap="none">
                <a:solidFill>
                  <a:srgbClr val="000000"/>
                </a:solidFill>
                <a:latin typeface="Arial"/>
                <a:ea typeface="Arial"/>
                <a:cs typeface="Arial"/>
                <a:sym typeface="Arial"/>
              </a:endParaRPr>
            </a:p>
          </p:txBody>
        </p:sp>
        <p:sp>
          <p:nvSpPr>
            <p:cNvPr id="165" name="Google Shape;165;p22"/>
            <p:cNvSpPr txBox="1"/>
            <p:nvPr/>
          </p:nvSpPr>
          <p:spPr>
            <a:xfrm>
              <a:off x="4273333" y="2410563"/>
              <a:ext cx="11718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Being or doing</a:t>
              </a:r>
              <a:endParaRPr sz="1600" b="0" i="0" u="none" strike="noStrike" cap="none">
                <a:solidFill>
                  <a:srgbClr val="000000"/>
                </a:solidFill>
                <a:latin typeface="Arial"/>
                <a:ea typeface="Arial"/>
                <a:cs typeface="Arial"/>
                <a:sym typeface="Arial"/>
              </a:endParaRPr>
            </a:p>
          </p:txBody>
        </p:sp>
        <p:sp>
          <p:nvSpPr>
            <p:cNvPr id="166" name="Google Shape;166;p22"/>
            <p:cNvSpPr txBox="1"/>
            <p:nvPr/>
          </p:nvSpPr>
          <p:spPr>
            <a:xfrm>
              <a:off x="4692573" y="2738466"/>
              <a:ext cx="1026000" cy="36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Competition or cooperation</a:t>
              </a:r>
              <a:endParaRPr sz="1600" b="0" i="0" u="none" strike="noStrike" cap="none">
                <a:solidFill>
                  <a:srgbClr val="000000"/>
                </a:solidFill>
                <a:latin typeface="Arial"/>
                <a:ea typeface="Arial"/>
                <a:cs typeface="Arial"/>
                <a:sym typeface="Arial"/>
              </a:endParaRPr>
            </a:p>
          </p:txBody>
        </p:sp>
        <p:sp>
          <p:nvSpPr>
            <p:cNvPr id="167" name="Google Shape;167;p22"/>
            <p:cNvSpPr txBox="1"/>
            <p:nvPr/>
          </p:nvSpPr>
          <p:spPr>
            <a:xfrm>
              <a:off x="5051593" y="3295436"/>
              <a:ext cx="864000" cy="54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Conflict resolution preferences</a:t>
              </a:r>
              <a:endParaRPr sz="1600" b="0" i="0" u="none" strike="noStrike" cap="none">
                <a:solidFill>
                  <a:srgbClr val="000000"/>
                </a:solidFill>
                <a:latin typeface="Arial"/>
                <a:ea typeface="Arial"/>
                <a:cs typeface="Arial"/>
                <a:sym typeface="Arial"/>
              </a:endParaRPr>
            </a:p>
          </p:txBody>
        </p:sp>
        <p:sp>
          <p:nvSpPr>
            <p:cNvPr id="168" name="Google Shape;168;p22"/>
            <p:cNvSpPr txBox="1"/>
            <p:nvPr/>
          </p:nvSpPr>
          <p:spPr>
            <a:xfrm>
              <a:off x="4968742" y="4083002"/>
              <a:ext cx="898500" cy="36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Traditions/</a:t>
              </a:r>
              <a:br>
                <a:rPr lang="en-US" sz="1600" b="0" i="0" u="none" strike="noStrike" cap="none">
                  <a:solidFill>
                    <a:srgbClr val="FFFFFF"/>
                  </a:solidFill>
                  <a:latin typeface="Arial"/>
                  <a:ea typeface="Arial"/>
                  <a:cs typeface="Arial"/>
                  <a:sym typeface="Arial"/>
                </a:rPr>
              </a:br>
              <a:r>
                <a:rPr lang="en-US" sz="1600" b="0" i="0" u="none" strike="noStrike" cap="none">
                  <a:solidFill>
                    <a:srgbClr val="FFFFFF"/>
                  </a:solidFill>
                  <a:latin typeface="Arial"/>
                  <a:ea typeface="Arial"/>
                  <a:cs typeface="Arial"/>
                  <a:sym typeface="Arial"/>
                </a:rPr>
                <a:t>Observances</a:t>
              </a:r>
              <a:endParaRPr sz="1600" b="0" i="0" u="none" strike="noStrike" cap="none">
                <a:solidFill>
                  <a:srgbClr val="000000"/>
                </a:solidFill>
                <a:latin typeface="Arial"/>
                <a:ea typeface="Arial"/>
                <a:cs typeface="Arial"/>
                <a:sym typeface="Arial"/>
              </a:endParaRPr>
            </a:p>
          </p:txBody>
        </p:sp>
        <p:sp>
          <p:nvSpPr>
            <p:cNvPr id="169" name="Google Shape;169;p22"/>
            <p:cNvSpPr txBox="1"/>
            <p:nvPr/>
          </p:nvSpPr>
          <p:spPr>
            <a:xfrm>
              <a:off x="4905618" y="4720578"/>
              <a:ext cx="620700" cy="36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Personal space</a:t>
              </a:r>
              <a:endParaRPr sz="1600" b="0" i="0" u="none" strike="noStrike" cap="none">
                <a:solidFill>
                  <a:srgbClr val="000000"/>
                </a:solidFill>
                <a:latin typeface="Arial"/>
                <a:ea typeface="Arial"/>
                <a:cs typeface="Arial"/>
                <a:sym typeface="Arial"/>
              </a:endParaRPr>
            </a:p>
          </p:txBody>
        </p:sp>
        <p:sp>
          <p:nvSpPr>
            <p:cNvPr id="170" name="Google Shape;170;p22"/>
            <p:cNvSpPr txBox="1"/>
            <p:nvPr/>
          </p:nvSpPr>
          <p:spPr>
            <a:xfrm>
              <a:off x="4456369" y="5277549"/>
              <a:ext cx="759900" cy="36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Individual or team</a:t>
              </a:r>
              <a:endParaRPr sz="1600" b="0" i="0" u="none" strike="noStrike" cap="none">
                <a:solidFill>
                  <a:srgbClr val="000000"/>
                </a:solidFill>
                <a:latin typeface="Arial"/>
                <a:ea typeface="Arial"/>
                <a:cs typeface="Arial"/>
                <a:sym typeface="Arial"/>
              </a:endParaRPr>
            </a:p>
          </p:txBody>
        </p:sp>
        <p:sp>
          <p:nvSpPr>
            <p:cNvPr id="171" name="Google Shape;171;p22"/>
            <p:cNvSpPr txBox="1"/>
            <p:nvPr/>
          </p:nvSpPr>
          <p:spPr>
            <a:xfrm>
              <a:off x="3696696" y="5834518"/>
              <a:ext cx="759900" cy="36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Flexible or structured</a:t>
              </a:r>
              <a:endParaRPr sz="1600" b="0" i="0" u="none" strike="noStrike" cap="none">
                <a:solidFill>
                  <a:srgbClr val="000000"/>
                </a:solidFill>
                <a:latin typeface="Arial"/>
                <a:ea typeface="Arial"/>
                <a:cs typeface="Arial"/>
                <a:sym typeface="Arial"/>
              </a:endParaRPr>
            </a:p>
          </p:txBody>
        </p:sp>
        <p:sp>
          <p:nvSpPr>
            <p:cNvPr id="172" name="Google Shape;172;p22"/>
            <p:cNvSpPr txBox="1"/>
            <p:nvPr/>
          </p:nvSpPr>
          <p:spPr>
            <a:xfrm>
              <a:off x="2502958" y="1424751"/>
              <a:ext cx="8640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800" b="1" i="0" u="none" strike="noStrike" cap="none">
                  <a:solidFill>
                    <a:srgbClr val="FFFFFF"/>
                  </a:solidFill>
                  <a:latin typeface="Arial"/>
                  <a:ea typeface="Arial"/>
                  <a:cs typeface="Arial"/>
                  <a:sym typeface="Arial"/>
                </a:rPr>
                <a:t>Cultural</a:t>
              </a:r>
              <a:endParaRPr sz="1800" b="0" i="0" u="none" strike="noStrike" cap="none">
                <a:solidFill>
                  <a:srgbClr val="000000"/>
                </a:solidFill>
                <a:latin typeface="Arial"/>
                <a:ea typeface="Arial"/>
                <a:cs typeface="Arial"/>
                <a:sym typeface="Arial"/>
              </a:endParaRPr>
            </a:p>
          </p:txBody>
        </p:sp>
        <p:sp>
          <p:nvSpPr>
            <p:cNvPr id="173" name="Google Shape;173;p22"/>
            <p:cNvSpPr txBox="1"/>
            <p:nvPr/>
          </p:nvSpPr>
          <p:spPr>
            <a:xfrm>
              <a:off x="4380747" y="2052153"/>
              <a:ext cx="4761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Time</a:t>
              </a:r>
              <a:endParaRPr sz="1600" b="0" i="0" u="none" strike="noStrike" cap="none">
                <a:solidFill>
                  <a:srgbClr val="000000"/>
                </a:solidFill>
                <a:latin typeface="Arial"/>
                <a:ea typeface="Arial"/>
                <a:cs typeface="Arial"/>
                <a:sym typeface="Arial"/>
              </a:endParaRPr>
            </a:p>
          </p:txBody>
        </p:sp>
      </p:grpSp>
      <p:grpSp>
        <p:nvGrpSpPr>
          <p:cNvPr id="174" name="Google Shape;174;p22"/>
          <p:cNvGrpSpPr/>
          <p:nvPr/>
        </p:nvGrpSpPr>
        <p:grpSpPr>
          <a:xfrm>
            <a:off x="2179753" y="1045961"/>
            <a:ext cx="6905701" cy="5106705"/>
            <a:chOff x="-152108" y="1918534"/>
            <a:chExt cx="5243100" cy="4213800"/>
          </a:xfrm>
        </p:grpSpPr>
        <p:sp>
          <p:nvSpPr>
            <p:cNvPr id="175" name="Google Shape;175;p22"/>
            <p:cNvSpPr/>
            <p:nvPr/>
          </p:nvSpPr>
          <p:spPr>
            <a:xfrm>
              <a:off x="-152108" y="1918534"/>
              <a:ext cx="5243100" cy="4213800"/>
            </a:xfrm>
            <a:prstGeom prst="ellipse">
              <a:avLst/>
            </a:prstGeom>
            <a:solidFill>
              <a:srgbClr val="279F8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176" name="Google Shape;176;p22"/>
            <p:cNvGrpSpPr/>
            <p:nvPr/>
          </p:nvGrpSpPr>
          <p:grpSpPr>
            <a:xfrm>
              <a:off x="1050608" y="2116426"/>
              <a:ext cx="3558103" cy="3847136"/>
              <a:chOff x="1050608" y="2116426"/>
              <a:chExt cx="3558103" cy="3847136"/>
            </a:xfrm>
          </p:grpSpPr>
          <p:sp>
            <p:nvSpPr>
              <p:cNvPr id="177" name="Google Shape;177;p22"/>
              <p:cNvSpPr txBox="1"/>
              <p:nvPr/>
            </p:nvSpPr>
            <p:spPr>
              <a:xfrm>
                <a:off x="1580102" y="2116426"/>
                <a:ext cx="12291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800" b="1" i="0" u="none" strike="noStrike" cap="none">
                    <a:solidFill>
                      <a:srgbClr val="FFFFFF"/>
                    </a:solidFill>
                    <a:latin typeface="Arial"/>
                    <a:ea typeface="Arial"/>
                    <a:cs typeface="Arial"/>
                    <a:sym typeface="Arial"/>
                  </a:rPr>
                  <a:t>Organizational</a:t>
                </a:r>
                <a:endParaRPr sz="1800" b="0" i="0" u="none" strike="noStrike" cap="none">
                  <a:solidFill>
                    <a:srgbClr val="000000"/>
                  </a:solidFill>
                  <a:latin typeface="Arial"/>
                  <a:ea typeface="Arial"/>
                  <a:cs typeface="Arial"/>
                  <a:sym typeface="Arial"/>
                </a:endParaRPr>
              </a:p>
            </p:txBody>
          </p:sp>
          <p:sp>
            <p:nvSpPr>
              <p:cNvPr id="178" name="Google Shape;178;p22"/>
              <p:cNvSpPr txBox="1"/>
              <p:nvPr/>
            </p:nvSpPr>
            <p:spPr>
              <a:xfrm>
                <a:off x="1050608" y="2398420"/>
                <a:ext cx="6075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Industry</a:t>
                </a:r>
                <a:endParaRPr sz="1600" b="0" i="0" u="none" strike="noStrike" cap="none">
                  <a:solidFill>
                    <a:srgbClr val="000000"/>
                  </a:solidFill>
                  <a:latin typeface="Arial"/>
                  <a:ea typeface="Arial"/>
                  <a:cs typeface="Arial"/>
                  <a:sym typeface="Arial"/>
                </a:endParaRPr>
              </a:p>
            </p:txBody>
          </p:sp>
          <p:sp>
            <p:nvSpPr>
              <p:cNvPr id="179" name="Google Shape;179;p22"/>
              <p:cNvSpPr txBox="1"/>
              <p:nvPr/>
            </p:nvSpPr>
            <p:spPr>
              <a:xfrm>
                <a:off x="2229463" y="2398420"/>
                <a:ext cx="11595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Union affiliation</a:t>
                </a:r>
                <a:endParaRPr sz="1600" b="0" i="0" u="none" strike="noStrike" cap="none">
                  <a:solidFill>
                    <a:srgbClr val="000000"/>
                  </a:solidFill>
                  <a:latin typeface="Arial"/>
                  <a:ea typeface="Arial"/>
                  <a:cs typeface="Arial"/>
                  <a:sym typeface="Arial"/>
                </a:endParaRPr>
              </a:p>
            </p:txBody>
          </p:sp>
          <p:sp>
            <p:nvSpPr>
              <p:cNvPr id="180" name="Google Shape;180;p22"/>
              <p:cNvSpPr txBox="1"/>
              <p:nvPr/>
            </p:nvSpPr>
            <p:spPr>
              <a:xfrm>
                <a:off x="3388750" y="2713711"/>
                <a:ext cx="3768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Level</a:t>
                </a:r>
                <a:endParaRPr sz="1600" b="0" i="0" u="none" strike="noStrike" cap="none">
                  <a:solidFill>
                    <a:srgbClr val="000000"/>
                  </a:solidFill>
                  <a:latin typeface="Arial"/>
                  <a:ea typeface="Arial"/>
                  <a:cs typeface="Arial"/>
                  <a:sym typeface="Arial"/>
                </a:endParaRPr>
              </a:p>
            </p:txBody>
          </p:sp>
          <p:sp>
            <p:nvSpPr>
              <p:cNvPr id="181" name="Google Shape;181;p22"/>
              <p:cNvSpPr txBox="1"/>
              <p:nvPr/>
            </p:nvSpPr>
            <p:spPr>
              <a:xfrm>
                <a:off x="3719515" y="3111129"/>
                <a:ext cx="8562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Role in the company</a:t>
                </a:r>
                <a:endParaRPr sz="1600" b="0" i="0" u="none" strike="noStrike" cap="none">
                  <a:solidFill>
                    <a:srgbClr val="000000"/>
                  </a:solidFill>
                  <a:latin typeface="Arial"/>
                  <a:ea typeface="Arial"/>
                  <a:cs typeface="Arial"/>
                  <a:sym typeface="Arial"/>
                </a:endParaRPr>
              </a:p>
            </p:txBody>
          </p:sp>
          <p:sp>
            <p:nvSpPr>
              <p:cNvPr id="182" name="Google Shape;182;p22"/>
              <p:cNvSpPr txBox="1"/>
              <p:nvPr/>
            </p:nvSpPr>
            <p:spPr>
              <a:xfrm>
                <a:off x="3931145" y="3809817"/>
                <a:ext cx="6138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Location</a:t>
                </a:r>
                <a:endParaRPr sz="1600" b="0" i="0" u="none" strike="noStrike" cap="none">
                  <a:solidFill>
                    <a:srgbClr val="000000"/>
                  </a:solidFill>
                  <a:latin typeface="Arial"/>
                  <a:ea typeface="Arial"/>
                  <a:cs typeface="Arial"/>
                  <a:sym typeface="Arial"/>
                </a:endParaRPr>
              </a:p>
            </p:txBody>
          </p:sp>
          <p:sp>
            <p:nvSpPr>
              <p:cNvPr id="183" name="Google Shape;183;p22"/>
              <p:cNvSpPr txBox="1"/>
              <p:nvPr/>
            </p:nvSpPr>
            <p:spPr>
              <a:xfrm>
                <a:off x="3985921" y="4291279"/>
                <a:ext cx="5040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Tenure</a:t>
                </a:r>
                <a:endParaRPr sz="1600" b="0" i="0" u="none" strike="noStrike" cap="none">
                  <a:solidFill>
                    <a:srgbClr val="000000"/>
                  </a:solidFill>
                  <a:latin typeface="Arial"/>
                  <a:ea typeface="Arial"/>
                  <a:cs typeface="Arial"/>
                  <a:sym typeface="Arial"/>
                </a:endParaRPr>
              </a:p>
            </p:txBody>
          </p:sp>
          <p:sp>
            <p:nvSpPr>
              <p:cNvPr id="184" name="Google Shape;184;p22"/>
              <p:cNvSpPr txBox="1"/>
              <p:nvPr/>
            </p:nvSpPr>
            <p:spPr>
              <a:xfrm>
                <a:off x="3640011" y="4800180"/>
                <a:ext cx="9687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Management status</a:t>
                </a:r>
                <a:endParaRPr sz="1600" b="0" i="0" u="none" strike="noStrike" cap="none">
                  <a:solidFill>
                    <a:srgbClr val="000000"/>
                  </a:solidFill>
                  <a:latin typeface="Arial"/>
                  <a:ea typeface="Arial"/>
                  <a:cs typeface="Arial"/>
                  <a:sym typeface="Arial"/>
                </a:endParaRPr>
              </a:p>
            </p:txBody>
          </p:sp>
          <p:sp>
            <p:nvSpPr>
              <p:cNvPr id="185" name="Google Shape;185;p22"/>
              <p:cNvSpPr txBox="1"/>
              <p:nvPr/>
            </p:nvSpPr>
            <p:spPr>
              <a:xfrm>
                <a:off x="3048422" y="5374332"/>
                <a:ext cx="7662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Work experience</a:t>
                </a:r>
                <a:endParaRPr sz="1600" b="0" i="0" u="none" strike="noStrike" cap="none">
                  <a:solidFill>
                    <a:srgbClr val="000000"/>
                  </a:solidFill>
                  <a:latin typeface="Arial"/>
                  <a:ea typeface="Arial"/>
                  <a:cs typeface="Arial"/>
                  <a:sym typeface="Arial"/>
                </a:endParaRPr>
              </a:p>
            </p:txBody>
          </p:sp>
          <p:sp>
            <p:nvSpPr>
              <p:cNvPr id="186" name="Google Shape;186;p22"/>
              <p:cNvSpPr txBox="1"/>
              <p:nvPr/>
            </p:nvSpPr>
            <p:spPr>
              <a:xfrm>
                <a:off x="1469582" y="5782062"/>
                <a:ext cx="15399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Division/Department</a:t>
                </a:r>
                <a:endParaRPr sz="1600" b="0" i="0" u="none" strike="noStrike" cap="none">
                  <a:solidFill>
                    <a:srgbClr val="000000"/>
                  </a:solidFill>
                  <a:latin typeface="Arial"/>
                  <a:ea typeface="Arial"/>
                  <a:cs typeface="Arial"/>
                  <a:sym typeface="Arial"/>
                </a:endParaRPr>
              </a:p>
            </p:txBody>
          </p:sp>
        </p:grpSp>
      </p:grpSp>
      <p:grpSp>
        <p:nvGrpSpPr>
          <p:cNvPr id="187" name="Google Shape;187;p22"/>
          <p:cNvGrpSpPr/>
          <p:nvPr/>
        </p:nvGrpSpPr>
        <p:grpSpPr>
          <a:xfrm>
            <a:off x="2385033" y="1960283"/>
            <a:ext cx="5000711" cy="3688418"/>
            <a:chOff x="25405" y="2672988"/>
            <a:chExt cx="3739800" cy="3043500"/>
          </a:xfrm>
        </p:grpSpPr>
        <p:sp>
          <p:nvSpPr>
            <p:cNvPr id="188" name="Google Shape;188;p22"/>
            <p:cNvSpPr/>
            <p:nvPr/>
          </p:nvSpPr>
          <p:spPr>
            <a:xfrm>
              <a:off x="25405" y="2672988"/>
              <a:ext cx="3739800" cy="3043500"/>
            </a:xfrm>
            <a:prstGeom prst="ellipse">
              <a:avLst/>
            </a:prstGeom>
            <a:solidFill>
              <a:srgbClr val="224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189" name="Google Shape;189;p22"/>
            <p:cNvGrpSpPr/>
            <p:nvPr/>
          </p:nvGrpSpPr>
          <p:grpSpPr>
            <a:xfrm>
              <a:off x="708433" y="2778021"/>
              <a:ext cx="2926645" cy="2791681"/>
              <a:chOff x="708433" y="2778021"/>
              <a:chExt cx="2926645" cy="2791681"/>
            </a:xfrm>
          </p:grpSpPr>
          <p:sp>
            <p:nvSpPr>
              <p:cNvPr id="190" name="Google Shape;190;p22"/>
              <p:cNvSpPr txBox="1"/>
              <p:nvPr/>
            </p:nvSpPr>
            <p:spPr>
              <a:xfrm>
                <a:off x="735963" y="3060004"/>
                <a:ext cx="5877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Religion</a:t>
                </a:r>
                <a:endParaRPr sz="1600" b="0" i="0" u="none" strike="noStrike" cap="none">
                  <a:solidFill>
                    <a:srgbClr val="000000"/>
                  </a:solidFill>
                  <a:latin typeface="Arial"/>
                  <a:ea typeface="Arial"/>
                  <a:cs typeface="Arial"/>
                  <a:sym typeface="Arial"/>
                </a:endParaRPr>
              </a:p>
            </p:txBody>
          </p:sp>
          <p:sp>
            <p:nvSpPr>
              <p:cNvPr id="191" name="Google Shape;191;p22"/>
              <p:cNvSpPr txBox="1"/>
              <p:nvPr/>
            </p:nvSpPr>
            <p:spPr>
              <a:xfrm>
                <a:off x="1443033" y="3020279"/>
                <a:ext cx="7188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Education</a:t>
                </a:r>
                <a:endParaRPr sz="1600" b="0" i="0" u="none" strike="noStrike" cap="none">
                  <a:solidFill>
                    <a:srgbClr val="000000"/>
                  </a:solidFill>
                  <a:latin typeface="Arial"/>
                  <a:ea typeface="Arial"/>
                  <a:cs typeface="Arial"/>
                  <a:sym typeface="Arial"/>
                </a:endParaRPr>
              </a:p>
            </p:txBody>
          </p:sp>
          <p:sp>
            <p:nvSpPr>
              <p:cNvPr id="192" name="Google Shape;192;p22"/>
              <p:cNvSpPr txBox="1"/>
              <p:nvPr/>
            </p:nvSpPr>
            <p:spPr>
              <a:xfrm>
                <a:off x="1877422" y="3218930"/>
                <a:ext cx="14103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Geographic location</a:t>
                </a:r>
                <a:endParaRPr sz="1600" b="0" i="0" u="none" strike="noStrike" cap="none">
                  <a:solidFill>
                    <a:srgbClr val="000000"/>
                  </a:solidFill>
                  <a:latin typeface="Arial"/>
                  <a:ea typeface="Arial"/>
                  <a:cs typeface="Arial"/>
                  <a:sym typeface="Arial"/>
                </a:endParaRPr>
              </a:p>
            </p:txBody>
          </p:sp>
          <p:sp>
            <p:nvSpPr>
              <p:cNvPr id="193" name="Google Shape;193;p22"/>
              <p:cNvSpPr txBox="1"/>
              <p:nvPr/>
            </p:nvSpPr>
            <p:spPr>
              <a:xfrm>
                <a:off x="2363478" y="3481832"/>
                <a:ext cx="11226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Communication style</a:t>
                </a:r>
                <a:endParaRPr sz="1600" b="0" i="0" u="none" strike="noStrike" cap="none">
                  <a:solidFill>
                    <a:srgbClr val="000000"/>
                  </a:solidFill>
                  <a:latin typeface="Arial"/>
                  <a:ea typeface="Arial"/>
                  <a:cs typeface="Arial"/>
                  <a:sym typeface="Arial"/>
                </a:endParaRPr>
              </a:p>
            </p:txBody>
          </p:sp>
          <p:sp>
            <p:nvSpPr>
              <p:cNvPr id="194" name="Google Shape;194;p22"/>
              <p:cNvSpPr txBox="1"/>
              <p:nvPr/>
            </p:nvSpPr>
            <p:spPr>
              <a:xfrm>
                <a:off x="2666378" y="3947355"/>
                <a:ext cx="968700" cy="545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Marital/</a:t>
                </a:r>
                <a:br>
                  <a:rPr lang="en-US" sz="1600" b="0" i="0" u="none" strike="noStrike" cap="none">
                    <a:solidFill>
                      <a:srgbClr val="FFFFFF"/>
                    </a:solidFill>
                    <a:latin typeface="Arial"/>
                    <a:ea typeface="Arial"/>
                    <a:cs typeface="Arial"/>
                    <a:sym typeface="Arial"/>
                  </a:rPr>
                </a:br>
                <a:r>
                  <a:rPr lang="en-US" sz="1600" b="0" i="0" u="none" strike="noStrike" cap="none">
                    <a:solidFill>
                      <a:srgbClr val="FFFFFF"/>
                    </a:solidFill>
                    <a:latin typeface="Arial"/>
                    <a:ea typeface="Arial"/>
                    <a:cs typeface="Arial"/>
                    <a:sym typeface="Arial"/>
                  </a:rPr>
                  <a:t>relationship status</a:t>
                </a:r>
                <a:endParaRPr sz="1600" b="0" i="0" u="none" strike="noStrike" cap="none">
                  <a:solidFill>
                    <a:srgbClr val="000000"/>
                  </a:solidFill>
                  <a:latin typeface="Arial"/>
                  <a:ea typeface="Arial"/>
                  <a:cs typeface="Arial"/>
                  <a:sym typeface="Arial"/>
                </a:endParaRPr>
              </a:p>
            </p:txBody>
          </p:sp>
          <p:sp>
            <p:nvSpPr>
              <p:cNvPr id="195" name="Google Shape;195;p22"/>
              <p:cNvSpPr txBox="1"/>
              <p:nvPr/>
            </p:nvSpPr>
            <p:spPr>
              <a:xfrm>
                <a:off x="2581808" y="4629546"/>
                <a:ext cx="8367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Appearance</a:t>
                </a:r>
                <a:endParaRPr sz="1600" b="0" i="0" u="none" strike="noStrike" cap="none">
                  <a:solidFill>
                    <a:srgbClr val="000000"/>
                  </a:solidFill>
                  <a:latin typeface="Arial"/>
                  <a:ea typeface="Arial"/>
                  <a:cs typeface="Arial"/>
                  <a:sym typeface="Arial"/>
                </a:endParaRPr>
              </a:p>
            </p:txBody>
          </p:sp>
          <p:sp>
            <p:nvSpPr>
              <p:cNvPr id="196" name="Google Shape;196;p22"/>
              <p:cNvSpPr txBox="1"/>
              <p:nvPr/>
            </p:nvSpPr>
            <p:spPr>
              <a:xfrm>
                <a:off x="2321968" y="4913111"/>
                <a:ext cx="978600" cy="18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Working style</a:t>
                </a:r>
                <a:endParaRPr sz="1600" b="0" i="0" u="none" strike="noStrike" cap="none">
                  <a:solidFill>
                    <a:srgbClr val="000000"/>
                  </a:solidFill>
                  <a:latin typeface="Arial"/>
                  <a:ea typeface="Arial"/>
                  <a:cs typeface="Arial"/>
                  <a:sym typeface="Arial"/>
                </a:endParaRPr>
              </a:p>
            </p:txBody>
          </p:sp>
          <p:sp>
            <p:nvSpPr>
              <p:cNvPr id="197" name="Google Shape;197;p22"/>
              <p:cNvSpPr txBox="1"/>
              <p:nvPr/>
            </p:nvSpPr>
            <p:spPr>
              <a:xfrm>
                <a:off x="1901361" y="5196676"/>
                <a:ext cx="9552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Language/ Accent</a:t>
                </a:r>
                <a:endParaRPr sz="1600" b="0" i="0" u="none" strike="noStrike" cap="none">
                  <a:solidFill>
                    <a:srgbClr val="000000"/>
                  </a:solidFill>
                  <a:latin typeface="Arial"/>
                  <a:ea typeface="Arial"/>
                  <a:cs typeface="Arial"/>
                  <a:sym typeface="Arial"/>
                </a:endParaRPr>
              </a:p>
            </p:txBody>
          </p:sp>
          <p:sp>
            <p:nvSpPr>
              <p:cNvPr id="198" name="Google Shape;198;p22"/>
              <p:cNvSpPr txBox="1"/>
              <p:nvPr/>
            </p:nvSpPr>
            <p:spPr>
              <a:xfrm>
                <a:off x="708433" y="5206402"/>
                <a:ext cx="11610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250"/>
                  <a:buFont typeface="Georgia"/>
                  <a:buNone/>
                </a:pPr>
                <a:r>
                  <a:rPr lang="en-US" sz="1600" b="0" i="0" u="none" strike="noStrike" cap="none">
                    <a:solidFill>
                      <a:srgbClr val="FFFFFF"/>
                    </a:solidFill>
                    <a:latin typeface="Arial"/>
                    <a:ea typeface="Arial"/>
                    <a:cs typeface="Arial"/>
                    <a:sym typeface="Arial"/>
                  </a:rPr>
                  <a:t>Parental/Family status</a:t>
                </a:r>
                <a:endParaRPr sz="1600" b="0" i="0" u="none" strike="noStrike" cap="none">
                  <a:solidFill>
                    <a:srgbClr val="000000"/>
                  </a:solidFill>
                  <a:latin typeface="Arial"/>
                  <a:ea typeface="Arial"/>
                  <a:cs typeface="Arial"/>
                  <a:sym typeface="Arial"/>
                </a:endParaRPr>
              </a:p>
            </p:txBody>
          </p:sp>
          <p:sp>
            <p:nvSpPr>
              <p:cNvPr id="199" name="Google Shape;199;p22"/>
              <p:cNvSpPr txBox="1"/>
              <p:nvPr/>
            </p:nvSpPr>
            <p:spPr>
              <a:xfrm>
                <a:off x="1431164" y="2778021"/>
                <a:ext cx="946242" cy="206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50"/>
                  <a:buFont typeface="Georgia"/>
                  <a:buNone/>
                </a:pPr>
                <a:r>
                  <a:rPr lang="en-US" sz="1800" b="1" i="0" u="none" strike="noStrike" cap="none">
                    <a:solidFill>
                      <a:srgbClr val="FFFFFF"/>
                    </a:solidFill>
                    <a:latin typeface="Arial"/>
                    <a:ea typeface="Arial"/>
                    <a:cs typeface="Arial"/>
                    <a:sym typeface="Arial"/>
                  </a:rPr>
                  <a:t>Secondary</a:t>
                </a:r>
                <a:endParaRPr sz="1800" b="0" i="0" u="none" strike="noStrike" cap="none">
                  <a:solidFill>
                    <a:srgbClr val="000000"/>
                  </a:solidFill>
                  <a:latin typeface="Arial"/>
                  <a:ea typeface="Arial"/>
                  <a:cs typeface="Arial"/>
                  <a:sym typeface="Arial"/>
                </a:endParaRPr>
              </a:p>
            </p:txBody>
          </p:sp>
        </p:grpSp>
      </p:grpSp>
      <p:grpSp>
        <p:nvGrpSpPr>
          <p:cNvPr id="200" name="Google Shape;200;p22"/>
          <p:cNvGrpSpPr/>
          <p:nvPr/>
        </p:nvGrpSpPr>
        <p:grpSpPr>
          <a:xfrm>
            <a:off x="2489236" y="2762056"/>
            <a:ext cx="3383597" cy="2234138"/>
            <a:chOff x="2615364" y="2762056"/>
            <a:chExt cx="3383597" cy="2234138"/>
          </a:xfrm>
        </p:grpSpPr>
        <p:grpSp>
          <p:nvGrpSpPr>
            <p:cNvPr id="201" name="Google Shape;201;p22"/>
            <p:cNvGrpSpPr/>
            <p:nvPr/>
          </p:nvGrpSpPr>
          <p:grpSpPr>
            <a:xfrm>
              <a:off x="2615364" y="2762056"/>
              <a:ext cx="3383597" cy="2234138"/>
              <a:chOff x="143500" y="3334570"/>
              <a:chExt cx="2411400" cy="1843500"/>
            </a:xfrm>
          </p:grpSpPr>
          <p:sp>
            <p:nvSpPr>
              <p:cNvPr id="202" name="Google Shape;202;p22"/>
              <p:cNvSpPr/>
              <p:nvPr/>
            </p:nvSpPr>
            <p:spPr>
              <a:xfrm>
                <a:off x="143500" y="3334570"/>
                <a:ext cx="2411400" cy="1843500"/>
              </a:xfrm>
              <a:prstGeom prst="ellipse">
                <a:avLst/>
              </a:prstGeom>
              <a:solidFill>
                <a:srgbClr val="F5DD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A1B3B"/>
                  </a:solidFill>
                  <a:latin typeface="Arial"/>
                  <a:ea typeface="Arial"/>
                  <a:cs typeface="Arial"/>
                  <a:sym typeface="Arial"/>
                </a:endParaRPr>
              </a:p>
            </p:txBody>
          </p:sp>
          <p:grpSp>
            <p:nvGrpSpPr>
              <p:cNvPr id="203" name="Google Shape;203;p22"/>
              <p:cNvGrpSpPr/>
              <p:nvPr/>
            </p:nvGrpSpPr>
            <p:grpSpPr>
              <a:xfrm>
                <a:off x="552727" y="3400630"/>
                <a:ext cx="1955768" cy="1692169"/>
                <a:chOff x="552727" y="3400630"/>
                <a:chExt cx="1955768" cy="1692169"/>
              </a:xfrm>
            </p:grpSpPr>
            <p:sp>
              <p:nvSpPr>
                <p:cNvPr id="204" name="Google Shape;204;p22"/>
                <p:cNvSpPr txBox="1"/>
                <p:nvPr/>
              </p:nvSpPr>
              <p:spPr>
                <a:xfrm>
                  <a:off x="916518" y="3400630"/>
                  <a:ext cx="837300" cy="22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800" b="1" i="0" u="none" strike="noStrike" cap="none">
                      <a:solidFill>
                        <a:srgbClr val="DA1B3B"/>
                      </a:solidFill>
                      <a:latin typeface="Arial"/>
                      <a:ea typeface="Arial"/>
                      <a:cs typeface="Arial"/>
                      <a:sym typeface="Arial"/>
                    </a:rPr>
                    <a:t>Primary</a:t>
                  </a:r>
                  <a:endParaRPr sz="1800" b="0" i="0" u="none" strike="noStrike" cap="none">
                    <a:solidFill>
                      <a:srgbClr val="000000"/>
                    </a:solidFill>
                    <a:latin typeface="Arial"/>
                    <a:ea typeface="Arial"/>
                    <a:cs typeface="Arial"/>
                    <a:sym typeface="Arial"/>
                  </a:endParaRPr>
                </a:p>
              </p:txBody>
            </p:sp>
            <p:sp>
              <p:nvSpPr>
                <p:cNvPr id="205" name="Google Shape;205;p22"/>
                <p:cNvSpPr txBox="1"/>
                <p:nvPr/>
              </p:nvSpPr>
              <p:spPr>
                <a:xfrm>
                  <a:off x="775892" y="3566724"/>
                  <a:ext cx="409200" cy="18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Age</a:t>
                  </a:r>
                  <a:endParaRPr sz="1600" b="0" i="0" u="none" strike="noStrike" cap="none">
                    <a:solidFill>
                      <a:srgbClr val="000000"/>
                    </a:solidFill>
                    <a:latin typeface="Arial"/>
                    <a:ea typeface="Arial"/>
                    <a:cs typeface="Arial"/>
                    <a:sym typeface="Arial"/>
                  </a:endParaRPr>
                </a:p>
              </p:txBody>
            </p:sp>
            <p:sp>
              <p:nvSpPr>
                <p:cNvPr id="206" name="Google Shape;206;p22"/>
                <p:cNvSpPr txBox="1"/>
                <p:nvPr/>
              </p:nvSpPr>
              <p:spPr>
                <a:xfrm>
                  <a:off x="1212898" y="3702743"/>
                  <a:ext cx="10977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Mental/Physical ability</a:t>
                  </a:r>
                  <a:endParaRPr sz="1600" b="0" i="0" u="none" strike="noStrike" cap="none">
                    <a:solidFill>
                      <a:srgbClr val="000000"/>
                    </a:solidFill>
                    <a:latin typeface="Arial"/>
                    <a:ea typeface="Arial"/>
                    <a:cs typeface="Arial"/>
                    <a:sym typeface="Arial"/>
                  </a:endParaRPr>
                </a:p>
              </p:txBody>
            </p:sp>
            <p:sp>
              <p:nvSpPr>
                <p:cNvPr id="207" name="Google Shape;207;p22"/>
                <p:cNvSpPr txBox="1"/>
                <p:nvPr/>
              </p:nvSpPr>
              <p:spPr>
                <a:xfrm>
                  <a:off x="1343295" y="4142384"/>
                  <a:ext cx="1165200" cy="18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Gender identity</a:t>
                  </a:r>
                  <a:endParaRPr sz="1600" b="0" i="0" u="none" strike="noStrike" cap="none">
                    <a:solidFill>
                      <a:srgbClr val="000000"/>
                    </a:solidFill>
                    <a:latin typeface="Arial"/>
                    <a:ea typeface="Arial"/>
                    <a:cs typeface="Arial"/>
                    <a:sym typeface="Arial"/>
                  </a:endParaRPr>
                </a:p>
              </p:txBody>
            </p:sp>
            <p:sp>
              <p:nvSpPr>
                <p:cNvPr id="208" name="Google Shape;208;p22"/>
                <p:cNvSpPr txBox="1"/>
                <p:nvPr/>
              </p:nvSpPr>
              <p:spPr>
                <a:xfrm>
                  <a:off x="1636552" y="4400342"/>
                  <a:ext cx="728400" cy="18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Ethnicity</a:t>
                  </a:r>
                  <a:endParaRPr sz="1600" b="0" i="0" u="none" strike="noStrike" cap="none">
                    <a:solidFill>
                      <a:srgbClr val="000000"/>
                    </a:solidFill>
                    <a:latin typeface="Arial"/>
                    <a:ea typeface="Arial"/>
                    <a:cs typeface="Arial"/>
                    <a:sym typeface="Arial"/>
                  </a:endParaRPr>
                </a:p>
              </p:txBody>
            </p:sp>
            <p:sp>
              <p:nvSpPr>
                <p:cNvPr id="209" name="Google Shape;209;p22"/>
                <p:cNvSpPr txBox="1"/>
                <p:nvPr/>
              </p:nvSpPr>
              <p:spPr>
                <a:xfrm>
                  <a:off x="1047945" y="4662550"/>
                  <a:ext cx="1240800" cy="18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Sexual orientation</a:t>
                  </a:r>
                  <a:endParaRPr sz="1600" b="0" i="0" u="none" strike="noStrike" cap="none">
                    <a:solidFill>
                      <a:srgbClr val="000000"/>
                    </a:solidFill>
                    <a:latin typeface="Arial"/>
                    <a:ea typeface="Arial"/>
                    <a:cs typeface="Arial"/>
                    <a:sym typeface="Arial"/>
                  </a:endParaRPr>
                </a:p>
              </p:txBody>
            </p:sp>
            <p:sp>
              <p:nvSpPr>
                <p:cNvPr id="210" name="Google Shape;210;p22"/>
                <p:cNvSpPr txBox="1"/>
                <p:nvPr/>
              </p:nvSpPr>
              <p:spPr>
                <a:xfrm>
                  <a:off x="552727" y="4787352"/>
                  <a:ext cx="409200" cy="18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Sex</a:t>
                  </a:r>
                  <a:endParaRPr sz="1600" b="0" i="0" u="none" strike="noStrike" cap="none">
                    <a:solidFill>
                      <a:srgbClr val="000000"/>
                    </a:solidFill>
                    <a:latin typeface="Arial"/>
                    <a:ea typeface="Arial"/>
                    <a:cs typeface="Arial"/>
                    <a:sym typeface="Arial"/>
                  </a:endParaRPr>
                </a:p>
              </p:txBody>
            </p:sp>
            <p:sp>
              <p:nvSpPr>
                <p:cNvPr id="211" name="Google Shape;211;p22"/>
                <p:cNvSpPr txBox="1"/>
                <p:nvPr/>
              </p:nvSpPr>
              <p:spPr>
                <a:xfrm>
                  <a:off x="1024248" y="4911299"/>
                  <a:ext cx="409200" cy="18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600" b="0" i="0" u="none" strike="noStrike" cap="none">
                      <a:solidFill>
                        <a:srgbClr val="DA1B3B"/>
                      </a:solidFill>
                      <a:latin typeface="Arial"/>
                      <a:ea typeface="Arial"/>
                      <a:cs typeface="Arial"/>
                      <a:sym typeface="Arial"/>
                    </a:rPr>
                    <a:t>Race</a:t>
                  </a:r>
                  <a:endParaRPr sz="1600" b="0" i="0" u="none" strike="noStrike" cap="none">
                    <a:solidFill>
                      <a:srgbClr val="000000"/>
                    </a:solidFill>
                    <a:latin typeface="Arial"/>
                    <a:ea typeface="Arial"/>
                    <a:cs typeface="Arial"/>
                    <a:sym typeface="Arial"/>
                  </a:endParaRPr>
                </a:p>
              </p:txBody>
            </p:sp>
          </p:grpSp>
        </p:grpSp>
        <p:sp>
          <p:nvSpPr>
            <p:cNvPr id="212" name="Google Shape;212;p22"/>
            <p:cNvSpPr/>
            <p:nvPr/>
          </p:nvSpPr>
          <p:spPr>
            <a:xfrm>
              <a:off x="2722772" y="3297673"/>
              <a:ext cx="1611156" cy="1173240"/>
            </a:xfrm>
            <a:prstGeom prst="ellipse">
              <a:avLst/>
            </a:prstGeom>
            <a:solidFill>
              <a:srgbClr val="FFFFFF"/>
            </a:solidFill>
            <a:ln w="12700" cap="flat" cmpd="sng">
              <a:solidFill>
                <a:srgbClr val="2243C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 name="Google Shape;213;p22"/>
            <p:cNvSpPr txBox="1"/>
            <p:nvPr/>
          </p:nvSpPr>
          <p:spPr>
            <a:xfrm>
              <a:off x="2855459" y="3783792"/>
              <a:ext cx="1323424" cy="21996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A1B3B"/>
                </a:buClr>
                <a:buSzPts val="250"/>
                <a:buFont typeface="Georgia"/>
                <a:buNone/>
              </a:pPr>
              <a:r>
                <a:rPr lang="en-US" sz="1800" b="1" i="0" u="none" strike="noStrike" cap="none">
                  <a:solidFill>
                    <a:srgbClr val="2243CD"/>
                  </a:solidFill>
                  <a:latin typeface="Arial"/>
                  <a:ea typeface="Arial"/>
                  <a:cs typeface="Arial"/>
                  <a:sym typeface="Arial"/>
                </a:rPr>
                <a:t>Personality</a:t>
              </a:r>
              <a:endParaRPr sz="1800" b="0" i="0" u="none" strike="noStrike" cap="none">
                <a:solidFill>
                  <a:srgbClr val="2243CD"/>
                </a:solidFill>
                <a:latin typeface="Arial"/>
                <a:ea typeface="Arial"/>
                <a:cs typeface="Arial"/>
                <a:sym typeface="Arial"/>
              </a:endParaRPr>
            </a:p>
          </p:txBody>
        </p:sp>
      </p:grpSp>
      <p:sp>
        <p:nvSpPr>
          <p:cNvPr id="214" name="Google Shape;214;p22"/>
          <p:cNvSpPr txBox="1"/>
          <p:nvPr/>
        </p:nvSpPr>
        <p:spPr>
          <a:xfrm>
            <a:off x="10089435" y="5250670"/>
            <a:ext cx="2067379" cy="1017589"/>
          </a:xfrm>
          <a:prstGeom prst="rect">
            <a:avLst/>
          </a:prstGeom>
          <a:noFill/>
          <a:ln>
            <a:noFill/>
          </a:ln>
        </p:spPr>
        <p:txBody>
          <a:bodyPr spcFirstLastPara="1" wrap="square" lIns="91425" tIns="45700" rIns="91425" bIns="45700" anchor="t" anchorCtr="0">
            <a:noAutofit/>
          </a:bodyPr>
          <a:lstStyle/>
          <a:p>
            <a:pPr marL="109537" marR="0" lvl="0" indent="-109537" algn="l" rtl="0">
              <a:lnSpc>
                <a:spcPct val="100000"/>
              </a:lnSpc>
              <a:spcBef>
                <a:spcPts val="0"/>
              </a:spcBef>
              <a:spcAft>
                <a:spcPts val="0"/>
              </a:spcAft>
              <a:buClr>
                <a:srgbClr val="000000"/>
              </a:buClr>
              <a:buSzPts val="300"/>
              <a:buFont typeface="Georgia"/>
              <a:buNone/>
            </a:pPr>
            <a:r>
              <a:rPr lang="en-US" sz="1000" b="0" i="0" u="none" strike="noStrike" cap="none">
                <a:solidFill>
                  <a:srgbClr val="000000"/>
                </a:solidFill>
                <a:latin typeface="Arial"/>
                <a:ea typeface="Arial"/>
                <a:cs typeface="Arial"/>
                <a:sym typeface="Arial"/>
              </a:rPr>
              <a:t>© Lee Gardenswartz and Anita Rowe. Internal and External Dimensions are adapted from Marilyn Loden and Judy Rosener. </a:t>
            </a:r>
            <a:r>
              <a:rPr lang="en-US" sz="1000" b="0" i="1" u="none" strike="noStrike" cap="none">
                <a:solidFill>
                  <a:srgbClr val="000000"/>
                </a:solidFill>
                <a:latin typeface="Arial"/>
                <a:ea typeface="Arial"/>
                <a:cs typeface="Arial"/>
                <a:sym typeface="Arial"/>
              </a:rPr>
              <a:t>Workforce America!</a:t>
            </a:r>
            <a:r>
              <a:rPr lang="en-US" sz="1000" b="0" i="0" u="none" strike="noStrike" cap="none">
                <a:solidFill>
                  <a:srgbClr val="000000"/>
                </a:solidFill>
                <a:latin typeface="Arial"/>
                <a:ea typeface="Arial"/>
                <a:cs typeface="Arial"/>
                <a:sym typeface="Arial"/>
              </a:rPr>
              <a:t> (Business One Irwin, 1991)</a:t>
            </a:r>
            <a:endParaRPr sz="1000" b="0" i="0" u="none" strike="noStrike" cap="none">
              <a:solidFill>
                <a:srgbClr val="000000"/>
              </a:solidFill>
              <a:latin typeface="Arial"/>
              <a:ea typeface="Arial"/>
              <a:cs typeface="Arial"/>
              <a:sym typeface="Arial"/>
            </a:endParaRPr>
          </a:p>
        </p:txBody>
      </p:sp>
      <p:sp>
        <p:nvSpPr>
          <p:cNvPr id="215" name="Google Shape;215;p22"/>
          <p:cNvSpPr txBox="1">
            <a:spLocks noGrp="1"/>
          </p:cNvSpPr>
          <p:nvPr>
            <p:ph type="body" idx="1"/>
          </p:nvPr>
        </p:nvSpPr>
        <p:spPr>
          <a:xfrm>
            <a:off x="281520" y="101600"/>
            <a:ext cx="4387849" cy="609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800"/>
              <a:buNone/>
            </a:pPr>
            <a:r>
              <a:rPr lang="en-US" sz="2800">
                <a:latin typeface="Arial"/>
                <a:ea typeface="Arial"/>
                <a:cs typeface="Arial"/>
                <a:sym typeface="Arial"/>
              </a:rPr>
              <a:t>Diversity Wheel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p:nvPr/>
        </p:nvSpPr>
        <p:spPr>
          <a:xfrm>
            <a:off x="300941" y="162931"/>
            <a:ext cx="3953719" cy="500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800"/>
              <a:buFont typeface="Arial"/>
              <a:buNone/>
            </a:pPr>
            <a:r>
              <a:rPr lang="en-US" sz="2800" b="0" i="0" u="none" strike="noStrike" cap="none">
                <a:solidFill>
                  <a:schemeClr val="dk1"/>
                </a:solidFill>
                <a:latin typeface="Arial"/>
                <a:ea typeface="Arial"/>
                <a:cs typeface="Arial"/>
                <a:sym typeface="Arial"/>
              </a:rPr>
              <a:t>Impacts of Bias</a:t>
            </a:r>
            <a:endParaRPr/>
          </a:p>
        </p:txBody>
      </p:sp>
      <p:pic>
        <p:nvPicPr>
          <p:cNvPr id="222" name="Google Shape;222;p23"/>
          <p:cNvPicPr preferRelativeResize="0"/>
          <p:nvPr/>
        </p:nvPicPr>
        <p:blipFill rotWithShape="1">
          <a:blip r:embed="rId3">
            <a:alphaModFix/>
          </a:blip>
          <a:srcRect/>
          <a:stretch/>
        </p:blipFill>
        <p:spPr>
          <a:xfrm>
            <a:off x="410271" y="6365189"/>
            <a:ext cx="2032059" cy="329880"/>
          </a:xfrm>
          <a:prstGeom prst="rect">
            <a:avLst/>
          </a:prstGeom>
          <a:noFill/>
          <a:ln>
            <a:noFill/>
          </a:ln>
        </p:spPr>
      </p:pic>
      <p:sp>
        <p:nvSpPr>
          <p:cNvPr id="223" name="Google Shape;223;p23"/>
          <p:cNvSpPr/>
          <p:nvPr/>
        </p:nvSpPr>
        <p:spPr>
          <a:xfrm>
            <a:off x="8575176" y="1117508"/>
            <a:ext cx="2985452" cy="374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Bias</a:t>
            </a:r>
            <a:endParaRPr sz="2400" b="1" i="0" u="none" strike="noStrike" cap="none">
              <a:solidFill>
                <a:srgbClr val="FFFFFF"/>
              </a:solidFill>
              <a:latin typeface="Arial"/>
              <a:ea typeface="Arial"/>
              <a:cs typeface="Arial"/>
              <a:sym typeface="Arial"/>
            </a:endParaRPr>
          </a:p>
        </p:txBody>
      </p:sp>
      <p:pic>
        <p:nvPicPr>
          <p:cNvPr id="224" name="Google Shape;224;p23" descr="A picture containing transport, aircraft, balloon&#10;&#10;Description generated with very high confidence"/>
          <p:cNvPicPr preferRelativeResize="0"/>
          <p:nvPr/>
        </p:nvPicPr>
        <p:blipFill rotWithShape="1">
          <a:blip r:embed="rId4">
            <a:alphaModFix/>
          </a:blip>
          <a:srcRect l="9669" t="7132" r="9200" b="19831"/>
          <a:stretch/>
        </p:blipFill>
        <p:spPr>
          <a:xfrm>
            <a:off x="3303314" y="2222331"/>
            <a:ext cx="2504072" cy="2434603"/>
          </a:xfrm>
          <a:prstGeom prst="rect">
            <a:avLst/>
          </a:prstGeom>
          <a:noFill/>
          <a:ln>
            <a:noFill/>
          </a:ln>
        </p:spPr>
      </p:pic>
      <p:sp>
        <p:nvSpPr>
          <p:cNvPr id="225" name="Google Shape;225;p23"/>
          <p:cNvSpPr/>
          <p:nvPr/>
        </p:nvSpPr>
        <p:spPr>
          <a:xfrm>
            <a:off x="1420103" y="3915192"/>
            <a:ext cx="1275906"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Ageism</a:t>
            </a:r>
            <a:endParaRPr/>
          </a:p>
        </p:txBody>
      </p:sp>
      <p:sp>
        <p:nvSpPr>
          <p:cNvPr id="226" name="Google Shape;226;p23"/>
          <p:cNvSpPr/>
          <p:nvPr/>
        </p:nvSpPr>
        <p:spPr>
          <a:xfrm>
            <a:off x="2855984" y="5274064"/>
            <a:ext cx="1275906"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Able-ism</a:t>
            </a:r>
            <a:endParaRPr/>
          </a:p>
        </p:txBody>
      </p:sp>
      <p:sp>
        <p:nvSpPr>
          <p:cNvPr id="227" name="Google Shape;227;p23"/>
          <p:cNvSpPr/>
          <p:nvPr/>
        </p:nvSpPr>
        <p:spPr>
          <a:xfrm>
            <a:off x="6075749" y="4016945"/>
            <a:ext cx="1489822"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Classism</a:t>
            </a:r>
            <a:endParaRPr/>
          </a:p>
        </p:txBody>
      </p:sp>
      <p:sp>
        <p:nvSpPr>
          <p:cNvPr id="228" name="Google Shape;228;p23"/>
          <p:cNvSpPr/>
          <p:nvPr/>
        </p:nvSpPr>
        <p:spPr>
          <a:xfrm>
            <a:off x="1422499" y="1948374"/>
            <a:ext cx="1880815"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Homophobia</a:t>
            </a:r>
            <a:endParaRPr/>
          </a:p>
        </p:txBody>
      </p:sp>
      <p:sp>
        <p:nvSpPr>
          <p:cNvPr id="229" name="Google Shape;229;p23"/>
          <p:cNvSpPr/>
          <p:nvPr/>
        </p:nvSpPr>
        <p:spPr>
          <a:xfrm>
            <a:off x="3856773" y="938357"/>
            <a:ext cx="1275906"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Sexism</a:t>
            </a:r>
            <a:endParaRPr/>
          </a:p>
        </p:txBody>
      </p:sp>
      <p:sp>
        <p:nvSpPr>
          <p:cNvPr id="230" name="Google Shape;230;p23"/>
          <p:cNvSpPr/>
          <p:nvPr/>
        </p:nvSpPr>
        <p:spPr>
          <a:xfrm>
            <a:off x="5915381" y="2064413"/>
            <a:ext cx="1275906"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Racism</a:t>
            </a:r>
            <a:endParaRPr/>
          </a:p>
        </p:txBody>
      </p:sp>
      <p:sp>
        <p:nvSpPr>
          <p:cNvPr id="231" name="Google Shape;231;p23"/>
          <p:cNvSpPr/>
          <p:nvPr/>
        </p:nvSpPr>
        <p:spPr>
          <a:xfrm>
            <a:off x="4941826" y="5390475"/>
            <a:ext cx="1684005" cy="723013"/>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Xenophobia</a:t>
            </a:r>
            <a:endParaRPr/>
          </a:p>
        </p:txBody>
      </p:sp>
      <p:cxnSp>
        <p:nvCxnSpPr>
          <p:cNvPr id="232" name="Google Shape;232;p23"/>
          <p:cNvCxnSpPr>
            <a:stCxn id="229" idx="4"/>
          </p:cNvCxnSpPr>
          <p:nvPr/>
        </p:nvCxnSpPr>
        <p:spPr>
          <a:xfrm flipH="1">
            <a:off x="4480626" y="1661370"/>
            <a:ext cx="14100" cy="648600"/>
          </a:xfrm>
          <a:prstGeom prst="straightConnector1">
            <a:avLst/>
          </a:prstGeom>
          <a:noFill/>
          <a:ln w="9525" cap="flat" cmpd="sng">
            <a:solidFill>
              <a:srgbClr val="3E6EC2"/>
            </a:solidFill>
            <a:prstDash val="solid"/>
            <a:round/>
            <a:headEnd type="none" w="sm" len="sm"/>
            <a:tailEnd type="none" w="sm" len="sm"/>
          </a:ln>
        </p:spPr>
      </p:cxnSp>
      <p:cxnSp>
        <p:nvCxnSpPr>
          <p:cNvPr id="233" name="Google Shape;233;p23"/>
          <p:cNvCxnSpPr>
            <a:stCxn id="230" idx="3"/>
          </p:cNvCxnSpPr>
          <p:nvPr/>
        </p:nvCxnSpPr>
        <p:spPr>
          <a:xfrm flipH="1">
            <a:off x="5575733" y="2681543"/>
            <a:ext cx="526500" cy="300000"/>
          </a:xfrm>
          <a:prstGeom prst="straightConnector1">
            <a:avLst/>
          </a:prstGeom>
          <a:noFill/>
          <a:ln w="9525" cap="flat" cmpd="sng">
            <a:solidFill>
              <a:srgbClr val="3E6EC2"/>
            </a:solidFill>
            <a:prstDash val="solid"/>
            <a:round/>
            <a:headEnd type="none" w="sm" len="sm"/>
            <a:tailEnd type="none" w="sm" len="sm"/>
          </a:ln>
        </p:spPr>
      </p:cxnSp>
      <p:cxnSp>
        <p:nvCxnSpPr>
          <p:cNvPr id="234" name="Google Shape;234;p23"/>
          <p:cNvCxnSpPr>
            <a:stCxn id="227" idx="2"/>
          </p:cNvCxnSpPr>
          <p:nvPr/>
        </p:nvCxnSpPr>
        <p:spPr>
          <a:xfrm rot="10800000">
            <a:off x="5466749" y="4148651"/>
            <a:ext cx="609000" cy="229800"/>
          </a:xfrm>
          <a:prstGeom prst="straightConnector1">
            <a:avLst/>
          </a:prstGeom>
          <a:noFill/>
          <a:ln w="9525" cap="flat" cmpd="sng">
            <a:solidFill>
              <a:srgbClr val="3E6EC2"/>
            </a:solidFill>
            <a:prstDash val="solid"/>
            <a:round/>
            <a:headEnd type="none" w="sm" len="sm"/>
            <a:tailEnd type="none" w="sm" len="sm"/>
          </a:ln>
        </p:spPr>
      </p:cxnSp>
      <p:cxnSp>
        <p:nvCxnSpPr>
          <p:cNvPr id="235" name="Google Shape;235;p23"/>
          <p:cNvCxnSpPr>
            <a:stCxn id="226" idx="0"/>
          </p:cNvCxnSpPr>
          <p:nvPr/>
        </p:nvCxnSpPr>
        <p:spPr>
          <a:xfrm rot="10800000" flipH="1">
            <a:off x="3493937" y="4409764"/>
            <a:ext cx="362700" cy="864300"/>
          </a:xfrm>
          <a:prstGeom prst="straightConnector1">
            <a:avLst/>
          </a:prstGeom>
          <a:noFill/>
          <a:ln w="9525" cap="flat" cmpd="sng">
            <a:solidFill>
              <a:srgbClr val="3E6EC2"/>
            </a:solidFill>
            <a:prstDash val="solid"/>
            <a:round/>
            <a:headEnd type="none" w="sm" len="sm"/>
            <a:tailEnd type="none" w="sm" len="sm"/>
          </a:ln>
        </p:spPr>
      </p:cxnSp>
      <p:cxnSp>
        <p:nvCxnSpPr>
          <p:cNvPr id="236" name="Google Shape;236;p23"/>
          <p:cNvCxnSpPr>
            <a:stCxn id="231" idx="1"/>
          </p:cNvCxnSpPr>
          <p:nvPr/>
        </p:nvCxnSpPr>
        <p:spPr>
          <a:xfrm rot="10800000">
            <a:off x="4818843" y="4569058"/>
            <a:ext cx="369600" cy="927300"/>
          </a:xfrm>
          <a:prstGeom prst="straightConnector1">
            <a:avLst/>
          </a:prstGeom>
          <a:noFill/>
          <a:ln w="9525" cap="flat" cmpd="sng">
            <a:solidFill>
              <a:srgbClr val="3E6EC2"/>
            </a:solidFill>
            <a:prstDash val="solid"/>
            <a:round/>
            <a:headEnd type="none" w="sm" len="sm"/>
            <a:tailEnd type="none" w="sm" len="sm"/>
          </a:ln>
        </p:spPr>
      </p:cxnSp>
      <p:cxnSp>
        <p:nvCxnSpPr>
          <p:cNvPr id="237" name="Google Shape;237;p23"/>
          <p:cNvCxnSpPr>
            <a:stCxn id="228" idx="5"/>
          </p:cNvCxnSpPr>
          <p:nvPr/>
        </p:nvCxnSpPr>
        <p:spPr>
          <a:xfrm>
            <a:off x="3027875" y="2565504"/>
            <a:ext cx="462000" cy="416100"/>
          </a:xfrm>
          <a:prstGeom prst="straightConnector1">
            <a:avLst/>
          </a:prstGeom>
          <a:noFill/>
          <a:ln w="9525" cap="flat" cmpd="sng">
            <a:solidFill>
              <a:srgbClr val="3E6EC2"/>
            </a:solidFill>
            <a:prstDash val="solid"/>
            <a:round/>
            <a:headEnd type="none" w="sm" len="sm"/>
            <a:tailEnd type="none" w="sm" len="sm"/>
          </a:ln>
        </p:spPr>
      </p:cxnSp>
      <p:cxnSp>
        <p:nvCxnSpPr>
          <p:cNvPr id="238" name="Google Shape;238;p23"/>
          <p:cNvCxnSpPr>
            <a:stCxn id="225" idx="6"/>
          </p:cNvCxnSpPr>
          <p:nvPr/>
        </p:nvCxnSpPr>
        <p:spPr>
          <a:xfrm rot="10800000" flipH="1">
            <a:off x="2696009" y="3856399"/>
            <a:ext cx="793800" cy="420300"/>
          </a:xfrm>
          <a:prstGeom prst="straightConnector1">
            <a:avLst/>
          </a:prstGeom>
          <a:noFill/>
          <a:ln w="9525" cap="flat" cmpd="sng">
            <a:solidFill>
              <a:srgbClr val="3E6EC2"/>
            </a:solidFill>
            <a:prstDash val="solid"/>
            <a:round/>
            <a:headEnd type="none" w="sm" len="sm"/>
            <a:tailEnd type="none" w="sm" len="sm"/>
          </a:ln>
        </p:spPr>
      </p:cxnSp>
      <p:sp>
        <p:nvSpPr>
          <p:cNvPr id="239" name="Google Shape;239;p23"/>
          <p:cNvSpPr/>
          <p:nvPr/>
        </p:nvSpPr>
        <p:spPr>
          <a:xfrm>
            <a:off x="8575177" y="1491708"/>
            <a:ext cx="2985452" cy="189282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Explicit Bias: </a:t>
            </a:r>
            <a:r>
              <a:rPr lang="en-US" sz="1200" b="0" i="0" u="none" strike="noStrike" cap="none">
                <a:solidFill>
                  <a:srgbClr val="000000"/>
                </a:solidFill>
                <a:latin typeface="Arial"/>
                <a:ea typeface="Arial"/>
                <a:cs typeface="Arial"/>
                <a:sym typeface="Arial"/>
              </a:rPr>
              <a:t>is when individuals are aware of their prejudices and attitudes toward certain groups. Their positive or negative preferences for a particular group are conscious.</a:t>
            </a:r>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Implicit Bias: </a:t>
            </a:r>
            <a:r>
              <a:rPr lang="en-US" sz="1200" b="0" i="0" u="none" strike="noStrike" cap="none">
                <a:solidFill>
                  <a:srgbClr val="000000"/>
                </a:solidFill>
                <a:latin typeface="Arial"/>
                <a:ea typeface="Arial"/>
                <a:cs typeface="Arial"/>
                <a:sym typeface="Arial"/>
              </a:rPr>
              <a:t>The patterns our brains create based on our experiences that influence how we make decisions and understand the world. </a:t>
            </a:r>
            <a:endParaRPr/>
          </a:p>
        </p:txBody>
      </p:sp>
      <p:sp>
        <p:nvSpPr>
          <p:cNvPr id="240" name="Google Shape;240;p23"/>
          <p:cNvSpPr/>
          <p:nvPr/>
        </p:nvSpPr>
        <p:spPr>
          <a:xfrm>
            <a:off x="8575176" y="3807377"/>
            <a:ext cx="2977570" cy="830997"/>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An irrational attitude of hostility directed against an individual, a group, a race or their supposed characteristics (e.g. baby boomers aren’t tech savvy).</a:t>
            </a:r>
            <a:endParaRPr/>
          </a:p>
        </p:txBody>
      </p:sp>
      <p:sp>
        <p:nvSpPr>
          <p:cNvPr id="241" name="Google Shape;241;p23"/>
          <p:cNvSpPr/>
          <p:nvPr/>
        </p:nvSpPr>
        <p:spPr>
          <a:xfrm>
            <a:off x="8575176" y="5006118"/>
            <a:ext cx="2977570" cy="830997"/>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 conclusion made about an entire group of people based on assumptions or limited observations without sufficient data. </a:t>
            </a:r>
            <a:endParaRPr/>
          </a:p>
        </p:txBody>
      </p:sp>
      <p:sp>
        <p:nvSpPr>
          <p:cNvPr id="242" name="Google Shape;242;p23"/>
          <p:cNvSpPr/>
          <p:nvPr/>
        </p:nvSpPr>
        <p:spPr>
          <a:xfrm>
            <a:off x="8575176" y="3439633"/>
            <a:ext cx="2985452" cy="374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Prejudice </a:t>
            </a:r>
            <a:endParaRPr sz="2400" b="1" i="0" u="none" strike="noStrike" cap="none">
              <a:solidFill>
                <a:srgbClr val="FFFFFF"/>
              </a:solidFill>
              <a:latin typeface="Arial"/>
              <a:ea typeface="Arial"/>
              <a:cs typeface="Arial"/>
              <a:sym typeface="Arial"/>
            </a:endParaRPr>
          </a:p>
        </p:txBody>
      </p:sp>
      <p:sp>
        <p:nvSpPr>
          <p:cNvPr id="243" name="Google Shape;243;p23"/>
          <p:cNvSpPr/>
          <p:nvPr/>
        </p:nvSpPr>
        <p:spPr>
          <a:xfrm>
            <a:off x="8575176" y="4634028"/>
            <a:ext cx="2985452" cy="374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Stereotype</a:t>
            </a: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p:nvPr/>
        </p:nvSpPr>
        <p:spPr>
          <a:xfrm>
            <a:off x="300940" y="162931"/>
            <a:ext cx="5795060" cy="500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800"/>
              <a:buFont typeface="Arial"/>
              <a:buNone/>
            </a:pPr>
            <a:r>
              <a:rPr lang="en-US" sz="2800" b="0" i="0" u="none" strike="noStrike" cap="none">
                <a:solidFill>
                  <a:schemeClr val="dk1"/>
                </a:solidFill>
                <a:latin typeface="Arial"/>
                <a:ea typeface="Arial"/>
                <a:cs typeface="Arial"/>
                <a:sym typeface="Arial"/>
              </a:rPr>
              <a:t>Implicit Associations – Round 1</a:t>
            </a:r>
            <a:endParaRPr/>
          </a:p>
        </p:txBody>
      </p:sp>
      <p:pic>
        <p:nvPicPr>
          <p:cNvPr id="250" name="Google Shape;250;p24"/>
          <p:cNvPicPr preferRelativeResize="0"/>
          <p:nvPr/>
        </p:nvPicPr>
        <p:blipFill rotWithShape="1">
          <a:blip r:embed="rId3">
            <a:alphaModFix/>
          </a:blip>
          <a:srcRect/>
          <a:stretch/>
        </p:blipFill>
        <p:spPr>
          <a:xfrm>
            <a:off x="410271" y="6365189"/>
            <a:ext cx="2032059" cy="329880"/>
          </a:xfrm>
          <a:prstGeom prst="rect">
            <a:avLst/>
          </a:prstGeom>
          <a:noFill/>
          <a:ln>
            <a:noFill/>
          </a:ln>
        </p:spPr>
      </p:pic>
      <p:sp>
        <p:nvSpPr>
          <p:cNvPr id="251" name="Google Shape;251;p24"/>
          <p:cNvSpPr/>
          <p:nvPr/>
        </p:nvSpPr>
        <p:spPr>
          <a:xfrm>
            <a:off x="4514135" y="1281911"/>
            <a:ext cx="3163730" cy="1259196"/>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0000"/>
                </a:solidFill>
                <a:latin typeface="Lato"/>
              </a:rPr>
              <a:t>BLACK</a:t>
            </a:r>
          </a:p>
        </p:txBody>
      </p:sp>
      <p:sp>
        <p:nvSpPr>
          <p:cNvPr id="252" name="Google Shape;252;p24"/>
          <p:cNvSpPr/>
          <p:nvPr/>
        </p:nvSpPr>
        <p:spPr>
          <a:xfrm>
            <a:off x="4988789" y="3135278"/>
            <a:ext cx="2532112" cy="1004796"/>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99CC00"/>
                </a:solidFill>
                <a:latin typeface="Lato"/>
              </a:rPr>
              <a:t>RED</a:t>
            </a:r>
          </a:p>
        </p:txBody>
      </p:sp>
      <p:sp>
        <p:nvSpPr>
          <p:cNvPr id="253" name="Google Shape;253;p24"/>
          <p:cNvSpPr/>
          <p:nvPr/>
        </p:nvSpPr>
        <p:spPr>
          <a:xfrm>
            <a:off x="8231831" y="1248733"/>
            <a:ext cx="3229524" cy="1198798"/>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3366FF"/>
                </a:solidFill>
                <a:latin typeface="Lato"/>
              </a:rPr>
              <a:t>GREEN</a:t>
            </a:r>
          </a:p>
        </p:txBody>
      </p:sp>
      <p:sp>
        <p:nvSpPr>
          <p:cNvPr id="254" name="Google Shape;254;p24"/>
          <p:cNvSpPr/>
          <p:nvPr/>
        </p:nvSpPr>
        <p:spPr>
          <a:xfrm>
            <a:off x="493733" y="3086777"/>
            <a:ext cx="3479540" cy="1101796"/>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000000"/>
                </a:solidFill>
                <a:latin typeface="Lato"/>
              </a:rPr>
              <a:t>YELLOW</a:t>
            </a:r>
          </a:p>
        </p:txBody>
      </p:sp>
      <p:sp>
        <p:nvSpPr>
          <p:cNvPr id="255" name="Google Shape;255;p24"/>
          <p:cNvSpPr/>
          <p:nvPr/>
        </p:nvSpPr>
        <p:spPr>
          <a:xfrm>
            <a:off x="8508165" y="3058212"/>
            <a:ext cx="2953190" cy="1162194"/>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FF00"/>
                </a:solidFill>
                <a:latin typeface="Lato"/>
              </a:rPr>
              <a:t>BLUE</a:t>
            </a:r>
          </a:p>
        </p:txBody>
      </p:sp>
      <p:sp>
        <p:nvSpPr>
          <p:cNvPr id="256" name="Google Shape;256;p24"/>
          <p:cNvSpPr/>
          <p:nvPr/>
        </p:nvSpPr>
        <p:spPr>
          <a:xfrm>
            <a:off x="1073656" y="4720128"/>
            <a:ext cx="2319693" cy="1067021"/>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0000"/>
                </a:solidFill>
                <a:latin typeface="Lato"/>
              </a:rPr>
              <a:t>RED</a:t>
            </a:r>
          </a:p>
        </p:txBody>
      </p:sp>
      <p:sp>
        <p:nvSpPr>
          <p:cNvPr id="257" name="Google Shape;257;p24"/>
          <p:cNvSpPr/>
          <p:nvPr/>
        </p:nvSpPr>
        <p:spPr>
          <a:xfrm>
            <a:off x="651638" y="1358292"/>
            <a:ext cx="3163730" cy="1162194"/>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3366FF"/>
                </a:solidFill>
                <a:latin typeface="Lato"/>
              </a:rPr>
              <a:t>BLUE</a:t>
            </a:r>
          </a:p>
        </p:txBody>
      </p:sp>
      <p:sp>
        <p:nvSpPr>
          <p:cNvPr id="258" name="Google Shape;258;p24"/>
          <p:cNvSpPr/>
          <p:nvPr/>
        </p:nvSpPr>
        <p:spPr>
          <a:xfrm>
            <a:off x="4514135" y="4623126"/>
            <a:ext cx="3481420" cy="1261025"/>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FF00"/>
                </a:solidFill>
                <a:latin typeface="Lato"/>
              </a:rPr>
              <a:t>BLACK</a:t>
            </a:r>
          </a:p>
        </p:txBody>
      </p:sp>
      <p:sp>
        <p:nvSpPr>
          <p:cNvPr id="259" name="Google Shape;259;p24"/>
          <p:cNvSpPr/>
          <p:nvPr/>
        </p:nvSpPr>
        <p:spPr>
          <a:xfrm>
            <a:off x="8402895" y="4624956"/>
            <a:ext cx="3163730" cy="1259196"/>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000000"/>
                </a:solidFill>
                <a:latin typeface="Lato"/>
              </a:rPr>
              <a:t>GREEN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1"/>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gtEl>
                                        <p:attrNameLst>
                                          <p:attrName>style.visibility</p:attrName>
                                        </p:attrNameLst>
                                      </p:cBhvr>
                                      <p:to>
                                        <p:strVal val="visible"/>
                                      </p:to>
                                    </p:set>
                                    <p:animEffect transition="in" filter="fade">
                                      <p:cBhvr>
                                        <p:cTn id="17" dur="1"/>
                                        <p:tgtEl>
                                          <p:spTgt spid="2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fade">
                                      <p:cBhvr>
                                        <p:cTn id="22" dur="1"/>
                                        <p:tgtEl>
                                          <p:spTgt spid="2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animEffect transition="in" filter="fade">
                                      <p:cBhvr>
                                        <p:cTn id="27" dur="1"/>
                                        <p:tgtEl>
                                          <p:spTgt spid="2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7"/>
                                        </p:tgtEl>
                                        <p:attrNameLst>
                                          <p:attrName>style.visibility</p:attrName>
                                        </p:attrNameLst>
                                      </p:cBhvr>
                                      <p:to>
                                        <p:strVal val="visible"/>
                                      </p:to>
                                    </p:set>
                                    <p:animEffect transition="in" filter="fade">
                                      <p:cBhvr>
                                        <p:cTn id="32" dur="1"/>
                                        <p:tgtEl>
                                          <p:spTgt spid="2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1"/>
                                        <p:tgtEl>
                                          <p:spTgt spid="2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
                                        </p:tgtEl>
                                        <p:attrNameLst>
                                          <p:attrName>style.visibility</p:attrName>
                                        </p:attrNameLst>
                                      </p:cBhvr>
                                      <p:to>
                                        <p:strVal val="visible"/>
                                      </p:to>
                                    </p:set>
                                    <p:animEffect transition="in" filter="fade">
                                      <p:cBhvr>
                                        <p:cTn id="42" dur="1"/>
                                        <p:tgtEl>
                                          <p:spTgt spid="2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8"/>
                                        </p:tgtEl>
                                        <p:attrNameLst>
                                          <p:attrName>style.visibility</p:attrName>
                                        </p:attrNameLst>
                                      </p:cBhvr>
                                      <p:to>
                                        <p:strVal val="visible"/>
                                      </p:to>
                                    </p:set>
                                    <p:animEffect transition="in" filter="fade">
                                      <p:cBhvr>
                                        <p:cTn id="47" dur="1"/>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p:nvPr/>
        </p:nvSpPr>
        <p:spPr>
          <a:xfrm>
            <a:off x="300940" y="162931"/>
            <a:ext cx="5501145" cy="500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800"/>
              <a:buFont typeface="Arial"/>
              <a:buNone/>
            </a:pPr>
            <a:r>
              <a:rPr lang="en-US" sz="2800" b="0" i="0" u="none" strike="noStrike" cap="none">
                <a:solidFill>
                  <a:schemeClr val="dk1"/>
                </a:solidFill>
                <a:latin typeface="Arial"/>
                <a:ea typeface="Arial"/>
                <a:cs typeface="Arial"/>
                <a:sym typeface="Arial"/>
              </a:rPr>
              <a:t>Implicit Associations – Round 2</a:t>
            </a:r>
            <a:endParaRPr/>
          </a:p>
        </p:txBody>
      </p:sp>
      <p:pic>
        <p:nvPicPr>
          <p:cNvPr id="266" name="Google Shape;266;p25"/>
          <p:cNvPicPr preferRelativeResize="0"/>
          <p:nvPr/>
        </p:nvPicPr>
        <p:blipFill rotWithShape="1">
          <a:blip r:embed="rId3">
            <a:alphaModFix/>
          </a:blip>
          <a:srcRect/>
          <a:stretch/>
        </p:blipFill>
        <p:spPr>
          <a:xfrm>
            <a:off x="410271" y="6365189"/>
            <a:ext cx="2032059" cy="329880"/>
          </a:xfrm>
          <a:prstGeom prst="rect">
            <a:avLst/>
          </a:prstGeom>
          <a:noFill/>
          <a:ln>
            <a:noFill/>
          </a:ln>
        </p:spPr>
      </p:pic>
      <p:sp>
        <p:nvSpPr>
          <p:cNvPr id="267" name="Google Shape;267;p25"/>
          <p:cNvSpPr/>
          <p:nvPr/>
        </p:nvSpPr>
        <p:spPr>
          <a:xfrm>
            <a:off x="625014" y="1343497"/>
            <a:ext cx="2996441" cy="1077228"/>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FF00"/>
                </a:solidFill>
                <a:latin typeface="Lato"/>
              </a:rPr>
              <a:t>BLACK</a:t>
            </a:r>
          </a:p>
        </p:txBody>
      </p:sp>
      <p:sp>
        <p:nvSpPr>
          <p:cNvPr id="268" name="Google Shape;268;p25"/>
          <p:cNvSpPr/>
          <p:nvPr/>
        </p:nvSpPr>
        <p:spPr>
          <a:xfrm>
            <a:off x="9037072" y="2825347"/>
            <a:ext cx="2435546" cy="1108543"/>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0000"/>
                </a:solidFill>
                <a:latin typeface="Lato"/>
              </a:rPr>
              <a:t>RED</a:t>
            </a:r>
          </a:p>
        </p:txBody>
      </p:sp>
      <p:sp>
        <p:nvSpPr>
          <p:cNvPr id="269" name="Google Shape;269;p25"/>
          <p:cNvSpPr/>
          <p:nvPr/>
        </p:nvSpPr>
        <p:spPr>
          <a:xfrm>
            <a:off x="8633929" y="1316865"/>
            <a:ext cx="2867902" cy="1025558"/>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000000"/>
                </a:solidFill>
                <a:latin typeface="Lato"/>
              </a:rPr>
              <a:t>GREEN</a:t>
            </a:r>
          </a:p>
        </p:txBody>
      </p:sp>
      <p:sp>
        <p:nvSpPr>
          <p:cNvPr id="270" name="Google Shape;270;p25"/>
          <p:cNvSpPr/>
          <p:nvPr/>
        </p:nvSpPr>
        <p:spPr>
          <a:xfrm>
            <a:off x="578273" y="2939645"/>
            <a:ext cx="3089923" cy="994245"/>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3366FF"/>
                </a:solidFill>
                <a:latin typeface="Lato"/>
              </a:rPr>
              <a:t>YELLOW</a:t>
            </a:r>
          </a:p>
        </p:txBody>
      </p:sp>
      <p:sp>
        <p:nvSpPr>
          <p:cNvPr id="271" name="Google Shape;271;p25"/>
          <p:cNvSpPr/>
          <p:nvPr/>
        </p:nvSpPr>
        <p:spPr>
          <a:xfrm>
            <a:off x="5061820" y="2939645"/>
            <a:ext cx="2435546" cy="911259"/>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99CC00"/>
                </a:solidFill>
                <a:latin typeface="Lato"/>
              </a:rPr>
              <a:t>BLUE</a:t>
            </a:r>
          </a:p>
        </p:txBody>
      </p:sp>
      <p:sp>
        <p:nvSpPr>
          <p:cNvPr id="272" name="Google Shape;272;p25"/>
          <p:cNvSpPr/>
          <p:nvPr/>
        </p:nvSpPr>
        <p:spPr>
          <a:xfrm>
            <a:off x="4640315" y="4261613"/>
            <a:ext cx="3278557" cy="1490582"/>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C0C0C0"/>
                </a:solidFill>
                <a:latin typeface="Lato"/>
              </a:rPr>
              <a:t>Bias!</a:t>
            </a:r>
          </a:p>
        </p:txBody>
      </p:sp>
      <p:sp>
        <p:nvSpPr>
          <p:cNvPr id="273" name="Google Shape;273;p25"/>
          <p:cNvSpPr/>
          <p:nvPr/>
        </p:nvSpPr>
        <p:spPr>
          <a:xfrm>
            <a:off x="1143182" y="4464282"/>
            <a:ext cx="2248582" cy="861157"/>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99CC00"/>
                </a:solidFill>
                <a:latin typeface="Lato"/>
              </a:rPr>
              <a:t>RED</a:t>
            </a:r>
          </a:p>
        </p:txBody>
      </p:sp>
      <p:sp>
        <p:nvSpPr>
          <p:cNvPr id="274" name="Google Shape;274;p25"/>
          <p:cNvSpPr/>
          <p:nvPr/>
        </p:nvSpPr>
        <p:spPr>
          <a:xfrm>
            <a:off x="8850107" y="4493518"/>
            <a:ext cx="2809476" cy="995810"/>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3366FF"/>
                </a:solidFill>
                <a:latin typeface="Lato"/>
              </a:rPr>
              <a:t>BLUE</a:t>
            </a:r>
          </a:p>
        </p:txBody>
      </p:sp>
      <p:sp>
        <p:nvSpPr>
          <p:cNvPr id="275" name="Google Shape;275;p25"/>
          <p:cNvSpPr/>
          <p:nvPr/>
        </p:nvSpPr>
        <p:spPr>
          <a:xfrm>
            <a:off x="4874856" y="1318482"/>
            <a:ext cx="2809476" cy="1077228"/>
          </a:xfrm>
          <a:prstGeom prst="rect">
            <a:avLst/>
          </a:prstGeom>
        </p:spPr>
        <p:txBody>
          <a:bodyPr>
            <a:prstTxWarp prst="textPlain">
              <a:avLst/>
            </a:prstTxWarp>
          </a:bodyPr>
          <a:lstStyle/>
          <a:p>
            <a:pPr lvl="0" algn="ctr"/>
            <a:r>
              <a:rPr b="1" i="0">
                <a:ln w="25400" cap="flat" cmpd="sng">
                  <a:solidFill>
                    <a:srgbClr val="000000"/>
                  </a:solidFill>
                  <a:prstDash val="solid"/>
                  <a:round/>
                  <a:headEnd type="none" w="sm" len="sm"/>
                  <a:tailEnd type="none" w="sm" len="sm"/>
                </a:ln>
                <a:solidFill>
                  <a:srgbClr val="FF0000"/>
                </a:solidFill>
                <a:latin typeface="Lato"/>
              </a:rPr>
              <a:t>BLACK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1"/>
                                        <p:tgtEl>
                                          <p:spTgt spid="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gtEl>
                                        <p:attrNameLst>
                                          <p:attrName>style.visibility</p:attrName>
                                        </p:attrNameLst>
                                      </p:cBhvr>
                                      <p:to>
                                        <p:strVal val="visible"/>
                                      </p:to>
                                    </p:set>
                                    <p:animEffect transition="in" filter="fade">
                                      <p:cBhvr>
                                        <p:cTn id="22" dur="1"/>
                                        <p:tgtEl>
                                          <p:spTgt spid="2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
                                        </p:tgtEl>
                                        <p:attrNameLst>
                                          <p:attrName>style.visibility</p:attrName>
                                        </p:attrNameLst>
                                      </p:cBhvr>
                                      <p:to>
                                        <p:strVal val="visible"/>
                                      </p:to>
                                    </p:set>
                                    <p:animEffect transition="in" filter="fade">
                                      <p:cBhvr>
                                        <p:cTn id="27" dur="1"/>
                                        <p:tgtEl>
                                          <p:spTgt spid="2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3"/>
                                        </p:tgtEl>
                                        <p:attrNameLst>
                                          <p:attrName>style.visibility</p:attrName>
                                        </p:attrNameLst>
                                      </p:cBhvr>
                                      <p:to>
                                        <p:strVal val="visible"/>
                                      </p:to>
                                    </p:set>
                                    <p:animEffect transition="in" filter="fade">
                                      <p:cBhvr>
                                        <p:cTn id="32" dur="1"/>
                                        <p:tgtEl>
                                          <p:spTgt spid="2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4"/>
                                        </p:tgtEl>
                                        <p:attrNameLst>
                                          <p:attrName>style.visibility</p:attrName>
                                        </p:attrNameLst>
                                      </p:cBhvr>
                                      <p:to>
                                        <p:strVal val="visible"/>
                                      </p:to>
                                    </p:set>
                                    <p:animEffect transition="in" filter="fade">
                                      <p:cBhvr>
                                        <p:cTn id="37" dur="1"/>
                                        <p:tgtEl>
                                          <p:spTgt spid="2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5"/>
                                        </p:tgtEl>
                                        <p:attrNameLst>
                                          <p:attrName>style.visibility</p:attrName>
                                        </p:attrNameLst>
                                      </p:cBhvr>
                                      <p:to>
                                        <p:strVal val="visible"/>
                                      </p:to>
                                    </p:set>
                                    <p:animEffect transition="in" filter="fade">
                                      <p:cBhvr>
                                        <p:cTn id="42" dur="1"/>
                                        <p:tgtEl>
                                          <p:spTgt spid="2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2"/>
                                        </p:tgtEl>
                                        <p:attrNameLst>
                                          <p:attrName>style.visibility</p:attrName>
                                        </p:attrNameLst>
                                      </p:cBhvr>
                                      <p:to>
                                        <p:strVal val="visible"/>
                                      </p:to>
                                    </p:set>
                                    <p:animEffect transition="in" filter="fade">
                                      <p:cBhvr>
                                        <p:cTn id="47" dur="1"/>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6"/>
          <p:cNvSpPr txBox="1"/>
          <p:nvPr/>
        </p:nvSpPr>
        <p:spPr>
          <a:xfrm>
            <a:off x="300941" y="162931"/>
            <a:ext cx="3953719" cy="500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800"/>
              <a:buFont typeface="Arial"/>
              <a:buNone/>
            </a:pPr>
            <a:r>
              <a:rPr lang="en-US" sz="2800" b="0" i="0" u="none" strike="noStrike" cap="none">
                <a:solidFill>
                  <a:schemeClr val="dk1"/>
                </a:solidFill>
                <a:latin typeface="Arial"/>
                <a:ea typeface="Arial"/>
                <a:cs typeface="Arial"/>
                <a:sym typeface="Arial"/>
              </a:rPr>
              <a:t>What Happened? </a:t>
            </a:r>
            <a:endParaRPr/>
          </a:p>
        </p:txBody>
      </p:sp>
      <p:pic>
        <p:nvPicPr>
          <p:cNvPr id="282" name="Google Shape;282;p26"/>
          <p:cNvPicPr preferRelativeResize="0"/>
          <p:nvPr/>
        </p:nvPicPr>
        <p:blipFill rotWithShape="1">
          <a:blip r:embed="rId3">
            <a:alphaModFix/>
          </a:blip>
          <a:srcRect/>
          <a:stretch/>
        </p:blipFill>
        <p:spPr>
          <a:xfrm>
            <a:off x="410271" y="6365189"/>
            <a:ext cx="2032059" cy="329880"/>
          </a:xfrm>
          <a:prstGeom prst="rect">
            <a:avLst/>
          </a:prstGeom>
          <a:noFill/>
          <a:ln>
            <a:noFill/>
          </a:ln>
        </p:spPr>
      </p:pic>
      <p:sp>
        <p:nvSpPr>
          <p:cNvPr id="283" name="Google Shape;283;p26"/>
          <p:cNvSpPr/>
          <p:nvPr/>
        </p:nvSpPr>
        <p:spPr>
          <a:xfrm>
            <a:off x="902550" y="2167650"/>
            <a:ext cx="10386900" cy="2522700"/>
          </a:xfrm>
          <a:prstGeom prst="rect">
            <a:avLst/>
          </a:prstGeom>
          <a:solidFill>
            <a:srgbClr val="279F8E"/>
          </a:solid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400" b="0" i="0" u="none" strike="noStrike" cap="none">
                <a:solidFill>
                  <a:srgbClr val="FFFFFF"/>
                </a:solidFill>
                <a:latin typeface="Arial"/>
                <a:ea typeface="Arial"/>
                <a:cs typeface="Arial"/>
                <a:sym typeface="Arial"/>
              </a:rPr>
              <a:t>The Implicit Association Test (IAT), administered by Project Implicit® is a test of mental association. Project Implicit offers opportunities for education about how our minds represent social groups in society: attitudes and stereotypes about age, gender, sexuality, race, ethnicity, religion, nationality and more.  Millions of tests have been taken by people around the world. Use it for personal reflection. Use it to improve your decisions.  </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88"/>
        <p:cNvGrpSpPr/>
        <p:nvPr/>
      </p:nvGrpSpPr>
      <p:grpSpPr>
        <a:xfrm>
          <a:off x="0" y="0"/>
          <a:ext cx="0" cy="0"/>
          <a:chOff x="0" y="0"/>
          <a:chExt cx="0" cy="0"/>
        </a:xfrm>
      </p:grpSpPr>
      <p:sp>
        <p:nvSpPr>
          <p:cNvPr id="289" name="Google Shape;289;p4"/>
          <p:cNvSpPr txBox="1">
            <a:spLocks noGrp="1"/>
          </p:cNvSpPr>
          <p:nvPr>
            <p:ph type="title"/>
          </p:nvPr>
        </p:nvSpPr>
        <p:spPr>
          <a:xfrm>
            <a:off x="838200" y="365125"/>
            <a:ext cx="10515600" cy="1325563"/>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Unconscious Bias Exercise – Part 1</a:t>
            </a:r>
            <a:endParaRPr/>
          </a:p>
        </p:txBody>
      </p:sp>
      <p:sp>
        <p:nvSpPr>
          <p:cNvPr id="290" name="Google Shape;290;p4"/>
          <p:cNvSpPr txBox="1"/>
          <p:nvPr/>
        </p:nvSpPr>
        <p:spPr>
          <a:xfrm flipH="1">
            <a:off x="150362" y="2966040"/>
            <a:ext cx="2533716" cy="1627200"/>
          </a:xfrm>
          <a:prstGeom prst="rect">
            <a:avLst/>
          </a:prstGeom>
          <a:noFill/>
          <a:ln>
            <a:noFill/>
          </a:ln>
        </p:spPr>
        <p:txBody>
          <a:bodyPr spcFirstLastPara="1" wrap="square" lIns="91425" tIns="91425" rIns="91425" bIns="91425" anchor="t" anchorCtr="0">
            <a:noAutofit/>
          </a:bodyPr>
          <a:lstStyle/>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Age group</a:t>
            </a:r>
            <a:endParaRPr sz="20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Color</a:t>
            </a:r>
            <a:endParaRPr sz="20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Education level</a:t>
            </a:r>
            <a:endParaRPr sz="20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Expertise</a:t>
            </a:r>
            <a:endParaRPr sz="20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Family status</a:t>
            </a:r>
            <a:endParaRPr sz="20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Gender </a:t>
            </a:r>
            <a:endParaRPr sz="20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National origin</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Personality</a:t>
            </a:r>
            <a:endParaRPr sz="2000" b="0" i="0" u="none" strike="noStrike" cap="none">
              <a:solidFill>
                <a:schemeClr val="dk1"/>
              </a:solidFill>
              <a:latin typeface="Arial"/>
              <a:ea typeface="Arial"/>
              <a:cs typeface="Arial"/>
              <a:sym typeface="Arial"/>
            </a:endParaRPr>
          </a:p>
        </p:txBody>
      </p:sp>
      <p:sp>
        <p:nvSpPr>
          <p:cNvPr id="291" name="Google Shape;291;p4"/>
          <p:cNvSpPr txBox="1"/>
          <p:nvPr/>
        </p:nvSpPr>
        <p:spPr>
          <a:xfrm flipH="1">
            <a:off x="276798" y="1965555"/>
            <a:ext cx="5608725" cy="752883"/>
          </a:xfrm>
          <a:prstGeom prst="rect">
            <a:avLst/>
          </a:prstGeom>
          <a:solidFill>
            <a:schemeClr val="lt1"/>
          </a:solidFill>
          <a:ln w="12700" cap="flat" cmpd="sng">
            <a:solidFill>
              <a:srgbClr val="0C0C0C"/>
            </a:solidFill>
            <a:prstDash val="solid"/>
            <a:miter lim="800000"/>
            <a:headEnd type="none" w="sm" len="sm"/>
            <a:tailEnd type="none" w="sm" len="sm"/>
          </a:ln>
        </p:spPr>
        <p:txBody>
          <a:bodyPr spcFirstLastPara="1" wrap="square" lIns="91425" tIns="91425" rIns="91425" bIns="91425" anchor="ctr" anchorCtr="0">
            <a:noAutofit/>
          </a:bodyPr>
          <a:lstStyle/>
          <a:p>
            <a:pPr marL="114300" marR="0" lvl="0" indent="0" algn="l" rtl="0">
              <a:lnSpc>
                <a:spcPct val="100000"/>
              </a:lnSpc>
              <a:spcBef>
                <a:spcPts val="0"/>
              </a:spcBef>
              <a:spcAft>
                <a:spcPts val="0"/>
              </a:spcAft>
              <a:buClr>
                <a:schemeClr val="dk1"/>
              </a:buClr>
              <a:buSzPts val="1200"/>
              <a:buFont typeface="Chivo Light"/>
              <a:buNone/>
            </a:pPr>
            <a:r>
              <a:rPr lang="en-US" sz="1900" b="1" i="0" u="none" strike="noStrike" cap="none">
                <a:solidFill>
                  <a:schemeClr val="dk1"/>
                </a:solidFill>
                <a:latin typeface="Chivo Light"/>
                <a:ea typeface="Chivo Light"/>
                <a:cs typeface="Chivo Light"/>
                <a:sym typeface="Chivo Light"/>
              </a:rPr>
              <a:t>Where do you/have you experienced bias?</a:t>
            </a:r>
            <a:endParaRPr sz="1900" b="0" i="0" u="none" strike="noStrike" cap="none">
              <a:solidFill>
                <a:srgbClr val="000000"/>
              </a:solidFill>
              <a:latin typeface="Arial"/>
              <a:ea typeface="Arial"/>
              <a:cs typeface="Arial"/>
              <a:sym typeface="Arial"/>
            </a:endParaRPr>
          </a:p>
        </p:txBody>
      </p:sp>
      <p:sp>
        <p:nvSpPr>
          <p:cNvPr id="292" name="Google Shape;292;p4"/>
          <p:cNvSpPr txBox="1"/>
          <p:nvPr/>
        </p:nvSpPr>
        <p:spPr>
          <a:xfrm flipH="1">
            <a:off x="6263375" y="1946446"/>
            <a:ext cx="5842030" cy="77199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114300" marR="0" lvl="0" indent="0" algn="l" rtl="0">
              <a:lnSpc>
                <a:spcPct val="100000"/>
              </a:lnSpc>
              <a:spcBef>
                <a:spcPts val="0"/>
              </a:spcBef>
              <a:spcAft>
                <a:spcPts val="0"/>
              </a:spcAft>
              <a:buClr>
                <a:schemeClr val="dk1"/>
              </a:buClr>
              <a:buSzPts val="1200"/>
              <a:buFont typeface="Chivo Light"/>
              <a:buNone/>
            </a:pPr>
            <a:r>
              <a:rPr lang="en-US" sz="1900" b="1" i="0" u="none" strike="noStrike" cap="none">
                <a:solidFill>
                  <a:schemeClr val="dk1"/>
                </a:solidFill>
                <a:latin typeface="Chivo Light"/>
                <a:ea typeface="Chivo Light"/>
                <a:cs typeface="Chivo Light"/>
                <a:sym typeface="Chivo Light"/>
              </a:rPr>
              <a:t>What areas in your work and life have been affected by bias, either positively or negatively?</a:t>
            </a:r>
            <a:endParaRPr sz="1900" b="0" i="0" u="none" strike="noStrike" cap="none">
              <a:solidFill>
                <a:srgbClr val="000000"/>
              </a:solidFill>
              <a:latin typeface="Arial"/>
              <a:ea typeface="Arial"/>
              <a:cs typeface="Arial"/>
              <a:sym typeface="Arial"/>
            </a:endParaRPr>
          </a:p>
        </p:txBody>
      </p:sp>
      <p:sp>
        <p:nvSpPr>
          <p:cNvPr id="293" name="Google Shape;293;p4"/>
          <p:cNvSpPr txBox="1"/>
          <p:nvPr/>
        </p:nvSpPr>
        <p:spPr>
          <a:xfrm flipH="1">
            <a:off x="6390846" y="3088954"/>
            <a:ext cx="2579364" cy="1627200"/>
          </a:xfrm>
          <a:prstGeom prst="rect">
            <a:avLst/>
          </a:prstGeom>
          <a:noFill/>
          <a:ln>
            <a:noFill/>
          </a:ln>
        </p:spPr>
        <p:txBody>
          <a:bodyPr spcFirstLastPara="1" wrap="square" lIns="91425" tIns="91425" rIns="91425" bIns="91425" anchor="t" anchorCtr="0">
            <a:noAutofit/>
          </a:bodyPr>
          <a:lstStyle/>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Confidence</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Creativity</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Decision-Making</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Emotional Health</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Employment</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Engagement</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Safety</a:t>
            </a:r>
            <a:endParaRPr sz="2000" b="0" i="0" u="none" strike="noStrike" cap="none">
              <a:solidFill>
                <a:schemeClr val="dk1"/>
              </a:solidFill>
              <a:latin typeface="Arial"/>
              <a:ea typeface="Arial"/>
              <a:cs typeface="Arial"/>
              <a:sym typeface="Arial"/>
            </a:endParaRPr>
          </a:p>
        </p:txBody>
      </p:sp>
      <p:sp>
        <p:nvSpPr>
          <p:cNvPr id="294" name="Google Shape;294;p4"/>
          <p:cNvSpPr txBox="1"/>
          <p:nvPr/>
        </p:nvSpPr>
        <p:spPr>
          <a:xfrm flipH="1">
            <a:off x="9521966" y="3086696"/>
            <a:ext cx="2670034" cy="1627200"/>
          </a:xfrm>
          <a:prstGeom prst="rect">
            <a:avLst/>
          </a:prstGeom>
          <a:noFill/>
          <a:ln>
            <a:noFill/>
          </a:ln>
        </p:spPr>
        <p:txBody>
          <a:bodyPr spcFirstLastPara="1" wrap="square" lIns="91425" tIns="91425" rIns="91425" bIns="91425" anchor="t" anchorCtr="0">
            <a:noAutofit/>
          </a:bodyPr>
          <a:lstStyle/>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Opportunity</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Performance</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Personal Freedom</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Physical Health</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Relationships</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Risk-Taking</a:t>
            </a:r>
            <a:endParaRPr sz="2000" b="0" i="0" u="none" strike="noStrike" cap="none">
              <a:solidFill>
                <a:schemeClr val="dk1"/>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Chivo Light"/>
              <a:buChar char="❑"/>
            </a:pPr>
            <a:r>
              <a:rPr lang="en-US" sz="2000" b="0" i="0" u="none" strike="noStrike" cap="none">
                <a:solidFill>
                  <a:schemeClr val="dk1"/>
                </a:solidFill>
                <a:latin typeface="Arial"/>
                <a:ea typeface="Arial"/>
                <a:cs typeface="Arial"/>
                <a:sym typeface="Arial"/>
              </a:rPr>
              <a:t>Self-esteem</a:t>
            </a:r>
            <a:endParaRPr sz="2000" b="0" i="0" u="none" strike="noStrike" cap="none">
              <a:solidFill>
                <a:schemeClr val="dk1"/>
              </a:solidFill>
              <a:latin typeface="Arial"/>
              <a:ea typeface="Arial"/>
              <a:cs typeface="Arial"/>
              <a:sym typeface="Arial"/>
            </a:endParaRPr>
          </a:p>
        </p:txBody>
      </p:sp>
      <p:sp>
        <p:nvSpPr>
          <p:cNvPr id="295" name="Google Shape;295;p4"/>
          <p:cNvSpPr txBox="1"/>
          <p:nvPr/>
        </p:nvSpPr>
        <p:spPr>
          <a:xfrm flipH="1">
            <a:off x="2527094" y="3086696"/>
            <a:ext cx="3863752" cy="1627200"/>
          </a:xfrm>
          <a:prstGeom prst="rect">
            <a:avLst/>
          </a:prstGeom>
          <a:noFill/>
          <a:ln>
            <a:noFill/>
          </a:ln>
        </p:spPr>
        <p:txBody>
          <a:bodyPr spcFirstLastPara="1" wrap="square" lIns="91425" tIns="91425" rIns="91425" bIns="91425" anchor="t" anchorCtr="0">
            <a:noAutofit/>
          </a:bodyPr>
          <a:lstStyle/>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Physical Ability</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Physical Appearance/Body Image</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Political Views</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Race/Ethnicity</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Religion</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Sexual Orientation/Identity</a:t>
            </a:r>
            <a:endParaRPr sz="1400" b="0" i="0" u="none" strike="noStrike" cap="none">
              <a:solidFill>
                <a:srgbClr val="000000"/>
              </a:solidFill>
              <a:latin typeface="Arial"/>
              <a:ea typeface="Arial"/>
              <a:cs typeface="Arial"/>
              <a:sym typeface="Arial"/>
            </a:endParaRPr>
          </a:p>
          <a:p>
            <a:pPr marL="285750" marR="0" lvl="0" indent="-165100" algn="l"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Arial"/>
                <a:ea typeface="Arial"/>
                <a:cs typeface="Arial"/>
                <a:sym typeface="Arial"/>
              </a:rPr>
              <a:t>Socioeconomic Status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96" name="Google Shape;296;p4"/>
          <p:cNvCxnSpPr/>
          <p:nvPr/>
        </p:nvCxnSpPr>
        <p:spPr>
          <a:xfrm>
            <a:off x="6106391" y="2153177"/>
            <a:ext cx="0" cy="4239491"/>
          </a:xfrm>
          <a:prstGeom prst="straightConnector1">
            <a:avLst/>
          </a:prstGeom>
          <a:noFill/>
          <a:ln w="19050" cap="flat" cmpd="sng">
            <a:solidFill>
              <a:schemeClr val="dk1"/>
            </a:solidFill>
            <a:prstDash val="solid"/>
            <a:miter lim="800000"/>
            <a:headEnd type="none" w="sm" len="sm"/>
            <a:tailEnd type="none" w="sm" len="sm"/>
          </a:ln>
        </p:spPr>
      </p:cxnSp>
      <p:sp>
        <p:nvSpPr>
          <p:cNvPr id="297" name="Google Shape;297;p4"/>
          <p:cNvSpPr txBox="1"/>
          <p:nvPr/>
        </p:nvSpPr>
        <p:spPr>
          <a:xfrm>
            <a:off x="5478655" y="6561076"/>
            <a:ext cx="125547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Calibri"/>
                <a:ea typeface="Calibri"/>
                <a:cs typeface="Calibri"/>
                <a:sym typeface="Calibri"/>
              </a:rPr>
              <a:t>Franklin Covey Co.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2711</Words>
  <Application>Microsoft Office PowerPoint</Application>
  <PresentationFormat>Widescreen</PresentationFormat>
  <Paragraphs>260</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Libre Franklin</vt:lpstr>
      <vt:lpstr>Georgia</vt:lpstr>
      <vt:lpstr>Chivo Light</vt:lpstr>
      <vt:lpstr>Calibri</vt:lpstr>
      <vt:lpstr>Noto Sans Symbols</vt:lpstr>
      <vt:lpstr>Lato</vt:lpstr>
      <vt:lpstr>Arial</vt:lpstr>
      <vt:lpstr>Office Theme</vt:lpstr>
      <vt:lpstr>Office Theme</vt:lpstr>
      <vt:lpstr>Building and Implementing Effective DEI Initiatives in the Laboratory Space</vt:lpstr>
      <vt:lpstr>ASMS Diversity and Inclusion Committee</vt:lpstr>
      <vt:lpstr>Workshop Panelists</vt:lpstr>
      <vt:lpstr>PowerPoint Presentation</vt:lpstr>
      <vt:lpstr>PowerPoint Presentation</vt:lpstr>
      <vt:lpstr>PowerPoint Presentation</vt:lpstr>
      <vt:lpstr>PowerPoint Presentation</vt:lpstr>
      <vt:lpstr>PowerPoint Presentation</vt:lpstr>
      <vt:lpstr>Unconscious Bias Exercise – Part 1</vt:lpstr>
      <vt:lpstr>About Face: How First Impressions Fool Us</vt:lpstr>
      <vt:lpstr>Unconscious Bias Exercise – Part 2</vt:lpstr>
      <vt:lpstr>Extraordinary Grace Video</vt:lpstr>
      <vt:lpstr>The community reaction</vt:lpstr>
      <vt:lpstr>Panelist Discussion</vt:lpstr>
      <vt:lpstr>Love has no labels</vt:lpstr>
      <vt:lpstr>Who are we helping?</vt:lpstr>
      <vt:lpstr>Inclusion starts with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Implementing Effective DEI Initiatives in the Laboratory Space</dc:title>
  <dc:creator>Ulmer, Candice (CDC/DDNID/NCEH/DLS)</dc:creator>
  <cp:lastModifiedBy>Jennifer Watson</cp:lastModifiedBy>
  <cp:revision>2</cp:revision>
  <dcterms:created xsi:type="dcterms:W3CDTF">2021-10-28T14:29:27Z</dcterms:created>
  <dcterms:modified xsi:type="dcterms:W3CDTF">2022-01-23T20:27:27Z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2021-10-28T15:41:25Z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104efbf5-da5d-4818-a1d9-96a53a9d21a6</vt:lpwstr>
  </property>
  <property fmtid="{D5CDD505-2E9C-101B-9397-08002B2CF9AE}" pid="8" name="MSIP_Label_8af03ff0-41c5-4c41-b55e-fabb8fae94be_ContentBits">
    <vt:lpwstr>0</vt:lpwstr>
  </property>
</Properties>
</file>