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6858000" cx="12192000"/>
  <p:notesSz cx="6858000" cy="9144000"/>
  <p:embeddedFontLst>
    <p:embeddedFont>
      <p:font typeface="Arial Narrow"/>
      <p:regular r:id="rId26"/>
      <p:bold r:id="rId27"/>
      <p:italic r:id="rId28"/>
      <p:boldItalic r:id="rId29"/>
    </p:embeddedFont>
    <p:embeddedFont>
      <p:font typeface="Public Sans"/>
      <p:regular r:id="rId30"/>
      <p:bold r:id="rId31"/>
      <p:italic r:id="rId32"/>
      <p:boldItalic r:id="rId33"/>
    </p:embeddedFont>
    <p:embeddedFont>
      <p:font typeface="Quattrocento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38" roundtripDataSignature="AMtx7mgzyVXkM0KQdz3cAQCpd8/mR5XWe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26" Type="http://schemas.openxmlformats.org/officeDocument/2006/relationships/font" Target="fonts/ArialNarrow-regular.fntdata"/><Relationship Id="rId25" Type="http://schemas.openxmlformats.org/officeDocument/2006/relationships/slide" Target="slides/slide20.xml"/><Relationship Id="rId28" Type="http://schemas.openxmlformats.org/officeDocument/2006/relationships/font" Target="fonts/ArialNarrow-italic.fntdata"/><Relationship Id="rId27" Type="http://schemas.openxmlformats.org/officeDocument/2006/relationships/font" Target="fonts/ArialNarrow-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ArialNarrow-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ublicSans-bold.fntdata"/><Relationship Id="rId30" Type="http://schemas.openxmlformats.org/officeDocument/2006/relationships/font" Target="fonts/PublicSans-regular.fntdata"/><Relationship Id="rId11" Type="http://schemas.openxmlformats.org/officeDocument/2006/relationships/slide" Target="slides/slide6.xml"/><Relationship Id="rId33" Type="http://schemas.openxmlformats.org/officeDocument/2006/relationships/font" Target="fonts/PublicSans-boldItalic.fntdata"/><Relationship Id="rId10" Type="http://schemas.openxmlformats.org/officeDocument/2006/relationships/slide" Target="slides/slide5.xml"/><Relationship Id="rId32" Type="http://schemas.openxmlformats.org/officeDocument/2006/relationships/font" Target="fonts/PublicSans-italic.fntdata"/><Relationship Id="rId13" Type="http://schemas.openxmlformats.org/officeDocument/2006/relationships/slide" Target="slides/slide8.xml"/><Relationship Id="rId35" Type="http://schemas.openxmlformats.org/officeDocument/2006/relationships/font" Target="fonts/QuattrocentoSans-bold.fntdata"/><Relationship Id="rId12" Type="http://schemas.openxmlformats.org/officeDocument/2006/relationships/slide" Target="slides/slide7.xml"/><Relationship Id="rId34" Type="http://schemas.openxmlformats.org/officeDocument/2006/relationships/font" Target="fonts/QuattrocentoSans-regular.fntdata"/><Relationship Id="rId15" Type="http://schemas.openxmlformats.org/officeDocument/2006/relationships/slide" Target="slides/slide10.xml"/><Relationship Id="rId37" Type="http://schemas.openxmlformats.org/officeDocument/2006/relationships/font" Target="fonts/QuattrocentoSans-boldItalic.fntdata"/><Relationship Id="rId14" Type="http://schemas.openxmlformats.org/officeDocument/2006/relationships/slide" Target="slides/slide9.xml"/><Relationship Id="rId36" Type="http://schemas.openxmlformats.org/officeDocument/2006/relationships/font" Target="fonts/QuattrocentoSans-italic.fntdata"/><Relationship Id="rId17" Type="http://schemas.openxmlformats.org/officeDocument/2006/relationships/slide" Target="slides/slide12.xml"/><Relationship Id="rId16" Type="http://schemas.openxmlformats.org/officeDocument/2006/relationships/slide" Target="slides/slide11.xml"/><Relationship Id="rId38" Type="http://customschemas.google.com/relationships/presentationmetadata" Target="meta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 name="Google Shape;9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3" name="Google Shape;23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3" name="Google Shape;243;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 name="Google Shape;253;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3" name="Google Shape;263;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1500"/>
              </a:spcBef>
              <a:spcAft>
                <a:spcPts val="0"/>
              </a:spcAft>
              <a:buSzPts val="1400"/>
              <a:buNone/>
            </a:pPr>
            <a:r>
              <a:rPr lang="en-US" sz="1800">
                <a:solidFill>
                  <a:srgbClr val="000000"/>
                </a:solidFill>
                <a:latin typeface="Quattrocento Sans"/>
                <a:ea typeface="Quattrocento Sans"/>
                <a:cs typeface="Quattrocento Sans"/>
                <a:sym typeface="Quattrocento Sans"/>
              </a:rPr>
              <a:t>Individuals with cognitive disabilities may struggle with memory, attention, language, problem-solving, and decision-making. They may also have difficulty with social interaction, emotional regulation, and behavior.</a:t>
            </a:r>
            <a:endParaRPr sz="1800">
              <a:latin typeface="Times New Roman"/>
              <a:ea typeface="Times New Roman"/>
              <a:cs typeface="Times New Roman"/>
              <a:sym typeface="Times New Roman"/>
            </a:endParaRPr>
          </a:p>
          <a:p>
            <a:pPr indent="0" lvl="0" marL="0" marR="0" rtl="0" algn="l">
              <a:lnSpc>
                <a:spcPct val="100000"/>
              </a:lnSpc>
              <a:spcBef>
                <a:spcPts val="3000"/>
              </a:spcBef>
              <a:spcAft>
                <a:spcPts val="0"/>
              </a:spcAft>
              <a:buSzPts val="1400"/>
              <a:buNone/>
            </a:pPr>
            <a:r>
              <a:t/>
            </a:r>
            <a:endParaRPr sz="1800">
              <a:solidFill>
                <a:srgbClr val="000000"/>
              </a:solidFill>
              <a:latin typeface="Quattrocento Sans"/>
              <a:ea typeface="Quattrocento Sans"/>
              <a:cs typeface="Quattrocento Sans"/>
              <a:sym typeface="Quattrocento Sans"/>
            </a:endParaRPr>
          </a:p>
          <a:p>
            <a:pPr indent="0" lvl="0" marL="0" marR="0" rtl="0" algn="l">
              <a:lnSpc>
                <a:spcPct val="100000"/>
              </a:lnSpc>
              <a:spcBef>
                <a:spcPts val="3000"/>
              </a:spcBef>
              <a:spcAft>
                <a:spcPts val="0"/>
              </a:spcAft>
              <a:buSzPts val="1400"/>
              <a:buNone/>
            </a:pPr>
            <a:r>
              <a:rPr lang="en-US" sz="1800">
                <a:solidFill>
                  <a:srgbClr val="000000"/>
                </a:solidFill>
                <a:latin typeface="Quattrocento Sans"/>
                <a:ea typeface="Quattrocento Sans"/>
                <a:cs typeface="Quattrocento Sans"/>
                <a:sym typeface="Quattrocento Sans"/>
              </a:rPr>
              <a:t>Fortunately, there are many strategies and accommodations that can help individuals with cognitive disabilities to thrive. These may include the use of assistive technology, such as text-to-speech software or speech-to-text software, as well as accommodations in the educational or workplace environment, such as additional time for assignments, preferential seating, and access to written and verbal instructions. Additionally, early intervention and specialized therapies can be effective in helping individuals with cognitive disabilities to develop their skills and reach their full potential.</a:t>
            </a:r>
            <a:endParaRPr sz="1800">
              <a:latin typeface="Times New Roman"/>
              <a:ea typeface="Times New Roman"/>
              <a:cs typeface="Times New Roman"/>
              <a:sym typeface="Times New Roman"/>
            </a:endParaRPr>
          </a:p>
          <a:p>
            <a:pPr indent="-228600" lvl="0" marL="457200" marR="0" rtl="0" algn="l">
              <a:lnSpc>
                <a:spcPct val="100000"/>
              </a:lnSpc>
              <a:spcBef>
                <a:spcPts val="1500"/>
              </a:spcBef>
              <a:spcAft>
                <a:spcPts val="0"/>
              </a:spcAft>
              <a:buClr>
                <a:srgbClr val="000000"/>
              </a:buClr>
              <a:buSzPts val="1400"/>
              <a:buFont typeface="Arial"/>
              <a:buNone/>
            </a:pPr>
            <a:r>
              <a:t/>
            </a:r>
            <a:endParaRPr/>
          </a:p>
        </p:txBody>
      </p:sp>
      <p:sp>
        <p:nvSpPr>
          <p:cNvPr id="264" name="Google Shape;264;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g24e4a86eb5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g24e4a86eb53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1500"/>
              </a:spcBef>
              <a:spcAft>
                <a:spcPts val="0"/>
              </a:spcAft>
              <a:buSzPts val="1400"/>
              <a:buNone/>
            </a:pPr>
            <a:r>
              <a:rPr lang="en-US" sz="1800">
                <a:solidFill>
                  <a:srgbClr val="000000"/>
                </a:solidFill>
                <a:latin typeface="Quattrocento Sans"/>
                <a:ea typeface="Quattrocento Sans"/>
                <a:cs typeface="Quattrocento Sans"/>
                <a:sym typeface="Quattrocento Sans"/>
              </a:rPr>
              <a:t>Individuals with cognitive disabilities may struggle with memory, attention, language, problem-solving, and decision-making. They may also have difficulty with social interaction, emotional regulation, and behavior.</a:t>
            </a:r>
            <a:endParaRPr sz="1800">
              <a:latin typeface="Times New Roman"/>
              <a:ea typeface="Times New Roman"/>
              <a:cs typeface="Times New Roman"/>
              <a:sym typeface="Times New Roman"/>
            </a:endParaRPr>
          </a:p>
          <a:p>
            <a:pPr indent="0" lvl="0" marL="0" marR="0" rtl="0" algn="l">
              <a:lnSpc>
                <a:spcPct val="100000"/>
              </a:lnSpc>
              <a:spcBef>
                <a:spcPts val="3000"/>
              </a:spcBef>
              <a:spcAft>
                <a:spcPts val="0"/>
              </a:spcAft>
              <a:buSzPts val="1400"/>
              <a:buNone/>
            </a:pPr>
            <a:r>
              <a:t/>
            </a:r>
            <a:endParaRPr sz="1800">
              <a:solidFill>
                <a:srgbClr val="000000"/>
              </a:solidFill>
              <a:latin typeface="Quattrocento Sans"/>
              <a:ea typeface="Quattrocento Sans"/>
              <a:cs typeface="Quattrocento Sans"/>
              <a:sym typeface="Quattrocento Sans"/>
            </a:endParaRPr>
          </a:p>
          <a:p>
            <a:pPr indent="0" lvl="0" marL="0" marR="0" rtl="0" algn="l">
              <a:lnSpc>
                <a:spcPct val="100000"/>
              </a:lnSpc>
              <a:spcBef>
                <a:spcPts val="3000"/>
              </a:spcBef>
              <a:spcAft>
                <a:spcPts val="0"/>
              </a:spcAft>
              <a:buSzPts val="1400"/>
              <a:buNone/>
            </a:pPr>
            <a:r>
              <a:rPr lang="en-US" sz="1800">
                <a:solidFill>
                  <a:srgbClr val="000000"/>
                </a:solidFill>
                <a:latin typeface="Quattrocento Sans"/>
                <a:ea typeface="Quattrocento Sans"/>
                <a:cs typeface="Quattrocento Sans"/>
                <a:sym typeface="Quattrocento Sans"/>
              </a:rPr>
              <a:t>Fortunately, there are many strategies and accommodations that can help individuals with cognitive disabilities to thrive. These may include the use of assistive technology, such as text-to-speech software or speech-to-text software, as well as accommodations in the educational or workplace environment, such as additional time for assignments, preferential seating, and access to written and verbal instructions. Additionally, early intervention and specialized therapies can be effective in helping individuals with cognitive disabilities to develop their skills and reach their full potential.</a:t>
            </a:r>
            <a:endParaRPr sz="1800">
              <a:latin typeface="Times New Roman"/>
              <a:ea typeface="Times New Roman"/>
              <a:cs typeface="Times New Roman"/>
              <a:sym typeface="Times New Roman"/>
            </a:endParaRPr>
          </a:p>
          <a:p>
            <a:pPr indent="-228600" lvl="0" marL="457200" marR="0" rtl="0" algn="l">
              <a:lnSpc>
                <a:spcPct val="100000"/>
              </a:lnSpc>
              <a:spcBef>
                <a:spcPts val="1500"/>
              </a:spcBef>
              <a:spcAft>
                <a:spcPts val="0"/>
              </a:spcAft>
              <a:buClr>
                <a:srgbClr val="000000"/>
              </a:buClr>
              <a:buSzPts val="1400"/>
              <a:buFont typeface="Arial"/>
              <a:buNone/>
            </a:pPr>
            <a:r>
              <a:t/>
            </a:r>
            <a:endParaRPr/>
          </a:p>
        </p:txBody>
      </p:sp>
      <p:sp>
        <p:nvSpPr>
          <p:cNvPr id="285" name="Google Shape;285;g24e4a86eb53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24e4a86eb53_0_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24e4a86eb53_0_2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6" name="Google Shape;306;g24e4a86eb53_0_2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5" name="Shape 315"/>
        <p:cNvGrpSpPr/>
        <p:nvPr/>
      </p:nvGrpSpPr>
      <p:grpSpPr>
        <a:xfrm>
          <a:off x="0" y="0"/>
          <a:ext cx="0" cy="0"/>
          <a:chOff x="0" y="0"/>
          <a:chExt cx="0" cy="0"/>
        </a:xfrm>
      </p:grpSpPr>
      <p:sp>
        <p:nvSpPr>
          <p:cNvPr id="316" name="Google Shape;316;g130b87b0f70_0_2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7" name="Google Shape;317;g130b87b0f70_0_26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lang="en-US" sz="1800">
                <a:solidFill>
                  <a:srgbClr val="374151"/>
                </a:solidFill>
                <a:latin typeface="Quattrocento Sans"/>
                <a:ea typeface="Quattrocento Sans"/>
                <a:cs typeface="Quattrocento Sans"/>
                <a:sym typeface="Quattrocento Sans"/>
              </a:rPr>
              <a:t>It is important to note that accommodations should be determined on a case-by-case basis, taking into consideration the individual needs and strengths of each student. Working closely with professionals specializing in cognitive disabilities can help ensure appropriate and effective accommodations are implemented.</a:t>
            </a:r>
            <a:endParaRPr sz="1800">
              <a:latin typeface="Calibri"/>
              <a:ea typeface="Calibri"/>
              <a:cs typeface="Calibri"/>
              <a:sym typeface="Calibri"/>
            </a:endParaRPr>
          </a:p>
          <a:p>
            <a:pPr indent="-228600" lvl="0" marL="457200" marR="0" rtl="0" algn="l">
              <a:lnSpc>
                <a:spcPct val="100000"/>
              </a:lnSpc>
              <a:spcBef>
                <a:spcPts val="0"/>
              </a:spcBef>
              <a:spcAft>
                <a:spcPts val="0"/>
              </a:spcAft>
              <a:buClr>
                <a:srgbClr val="000000"/>
              </a:buClr>
              <a:buSzPts val="1400"/>
              <a:buFont typeface="Arial"/>
              <a:buNone/>
            </a:pPr>
            <a:r>
              <a:t/>
            </a:r>
            <a:endParaRPr b="1"/>
          </a:p>
        </p:txBody>
      </p:sp>
      <p:sp>
        <p:nvSpPr>
          <p:cNvPr id="318" name="Google Shape;318;g130b87b0f70_0_26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24e4a86eb53_0_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24e4a86eb53_0_5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4" name="Google Shape;374;g24e4a86eb53_0_5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0" name="Google Shape;380;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5" name="Google Shape;11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 name="Google Shape;398;p3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1" lang="en-US"/>
              <a:t>Recruitment</a:t>
            </a:r>
            <a:endParaRPr/>
          </a:p>
          <a:p>
            <a:pPr indent="-228600" lvl="0" marL="457200" rtl="0" algn="l">
              <a:lnSpc>
                <a:spcPct val="100000"/>
              </a:lnSpc>
              <a:spcBef>
                <a:spcPts val="0"/>
              </a:spcBef>
              <a:spcAft>
                <a:spcPts val="0"/>
              </a:spcAft>
              <a:buSzPts val="1400"/>
              <a:buFont typeface="Arial"/>
              <a:buChar char="•"/>
            </a:pPr>
            <a:r>
              <a:rPr b="0" lang="en-US"/>
              <a:t>Outreach programs for students with disabilities</a:t>
            </a:r>
            <a:endParaRPr/>
          </a:p>
          <a:p>
            <a:pPr indent="-228600" lvl="0" marL="457200" rtl="0" algn="l">
              <a:lnSpc>
                <a:spcPct val="100000"/>
              </a:lnSpc>
              <a:spcBef>
                <a:spcPts val="0"/>
              </a:spcBef>
              <a:spcAft>
                <a:spcPts val="0"/>
              </a:spcAft>
              <a:buSzPts val="1400"/>
              <a:buFont typeface="Arial"/>
              <a:buChar char="•"/>
            </a:pPr>
            <a:r>
              <a:rPr b="0" lang="en-US"/>
              <a:t>Vacancy announcements that are more effective </a:t>
            </a:r>
            <a:endParaRPr/>
          </a:p>
          <a:p>
            <a:pPr indent="-228600" lvl="0" marL="457200" rtl="0" algn="l">
              <a:lnSpc>
                <a:spcPct val="100000"/>
              </a:lnSpc>
              <a:spcBef>
                <a:spcPts val="0"/>
              </a:spcBef>
              <a:spcAft>
                <a:spcPts val="0"/>
              </a:spcAft>
              <a:buSzPts val="1400"/>
              <a:buFont typeface="Arial"/>
              <a:buChar char="•"/>
            </a:pPr>
            <a:r>
              <a:rPr b="0" lang="en-US"/>
              <a:t>Tips/strategies/resources easily available to staff who are hiring</a:t>
            </a:r>
            <a:endParaRPr/>
          </a:p>
          <a:p>
            <a:pPr indent="-228600" lvl="0" marL="457200" marR="0" rtl="0" algn="l">
              <a:lnSpc>
                <a:spcPct val="100000"/>
              </a:lnSpc>
              <a:spcBef>
                <a:spcPts val="0"/>
              </a:spcBef>
              <a:spcAft>
                <a:spcPts val="0"/>
              </a:spcAft>
              <a:buClr>
                <a:srgbClr val="000000"/>
              </a:buClr>
              <a:buSzPts val="1400"/>
              <a:buFont typeface="Arial"/>
              <a:buNone/>
            </a:pPr>
            <a:r>
              <a:t/>
            </a:r>
            <a:endParaRPr b="1"/>
          </a:p>
          <a:p>
            <a:pPr indent="-228600" lvl="0" marL="457200" marR="0" rtl="0" algn="l">
              <a:lnSpc>
                <a:spcPct val="100000"/>
              </a:lnSpc>
              <a:spcBef>
                <a:spcPts val="0"/>
              </a:spcBef>
              <a:spcAft>
                <a:spcPts val="0"/>
              </a:spcAft>
              <a:buClr>
                <a:srgbClr val="000000"/>
              </a:buClr>
              <a:buSzPts val="1400"/>
              <a:buFont typeface="Arial"/>
              <a:buNone/>
            </a:pPr>
            <a:r>
              <a:rPr b="1" lang="en-US"/>
              <a:t>Equal Employment Opportunities through hiring</a:t>
            </a:r>
            <a:endParaRPr/>
          </a:p>
          <a:p>
            <a:pPr indent="-228600" lvl="0" marL="457200" rtl="0" algn="l">
              <a:lnSpc>
                <a:spcPct val="100000"/>
              </a:lnSpc>
              <a:spcBef>
                <a:spcPts val="0"/>
              </a:spcBef>
              <a:spcAft>
                <a:spcPts val="0"/>
              </a:spcAft>
              <a:buSzPts val="1400"/>
              <a:buFont typeface="Arial"/>
              <a:buChar char="•"/>
            </a:pPr>
            <a:r>
              <a:rPr b="0" lang="en-US"/>
              <a:t>Hiring officials are prohibited from asking questions about an applicant's disability unless the questions are related to functioning on the job and consistent with the business needs of the position. </a:t>
            </a:r>
            <a:endParaRPr/>
          </a:p>
          <a:p>
            <a:pPr indent="-228600" lvl="0" marL="457200" marR="0" rtl="0" algn="l">
              <a:lnSpc>
                <a:spcPct val="100000"/>
              </a:lnSpc>
              <a:spcBef>
                <a:spcPts val="0"/>
              </a:spcBef>
              <a:spcAft>
                <a:spcPts val="0"/>
              </a:spcAft>
              <a:buClr>
                <a:srgbClr val="000000"/>
              </a:buClr>
              <a:buSzPts val="1400"/>
              <a:buFont typeface="Arial"/>
              <a:buNone/>
            </a:pPr>
            <a:r>
              <a:t/>
            </a:r>
            <a:endParaRPr/>
          </a:p>
          <a:p>
            <a:pPr indent="-228600" lvl="0" marL="457200" marR="0" rtl="0" algn="l">
              <a:lnSpc>
                <a:spcPct val="100000"/>
              </a:lnSpc>
              <a:spcBef>
                <a:spcPts val="0"/>
              </a:spcBef>
              <a:spcAft>
                <a:spcPts val="0"/>
              </a:spcAft>
              <a:buClr>
                <a:srgbClr val="000000"/>
              </a:buClr>
              <a:buSzPts val="1400"/>
              <a:buFont typeface="Arial"/>
              <a:buNone/>
            </a:pPr>
            <a:r>
              <a:rPr b="1" lang="en-US"/>
              <a:t>Retention through accommodations: </a:t>
            </a:r>
            <a:endParaRPr/>
          </a:p>
          <a:p>
            <a:pPr indent="-228600" lvl="0" marL="457200" rtl="0" algn="l">
              <a:lnSpc>
                <a:spcPct val="100000"/>
              </a:lnSpc>
              <a:spcBef>
                <a:spcPts val="0"/>
              </a:spcBef>
              <a:spcAft>
                <a:spcPts val="0"/>
              </a:spcAft>
              <a:buSzPts val="1400"/>
              <a:buFont typeface="Arial"/>
              <a:buChar char="•"/>
            </a:pPr>
            <a:r>
              <a:rPr lang="en-US"/>
              <a:t>Increased training initiatives</a:t>
            </a:r>
            <a:endParaRPr/>
          </a:p>
          <a:p>
            <a:pPr indent="-228600" lvl="0" marL="457200" rtl="0" algn="l">
              <a:lnSpc>
                <a:spcPct val="100000"/>
              </a:lnSpc>
              <a:spcBef>
                <a:spcPts val="0"/>
              </a:spcBef>
              <a:spcAft>
                <a:spcPts val="0"/>
              </a:spcAft>
              <a:buSzPts val="1400"/>
              <a:buFont typeface="Arial"/>
              <a:buChar char="•"/>
            </a:pPr>
            <a:r>
              <a:rPr lang="en-US"/>
              <a:t>Exit interviews with staff to learn more about how the agency can do better </a:t>
            </a:r>
            <a:endParaRPr/>
          </a:p>
          <a:p>
            <a:pPr indent="-228600" lvl="0" marL="457200" rtl="0" algn="l">
              <a:lnSpc>
                <a:spcPct val="100000"/>
              </a:lnSpc>
              <a:spcBef>
                <a:spcPts val="0"/>
              </a:spcBef>
              <a:spcAft>
                <a:spcPts val="0"/>
              </a:spcAft>
              <a:buSzPts val="1400"/>
              <a:buFont typeface="Arial"/>
              <a:buChar char="•"/>
            </a:pPr>
            <a:r>
              <a:rPr lang="en-US"/>
              <a:t>Advertise workplace flexibility strategies such as telework, flexiplace, and flextime, including the availability of these flexibilities for people requiring reasonable accommodations, to enhance employment opportunities for individuals with disabilities.</a:t>
            </a:r>
            <a:endParaRPr/>
          </a:p>
          <a:p>
            <a:pPr indent="-228600" lvl="0" marL="457200" rtl="0" algn="l">
              <a:lnSpc>
                <a:spcPct val="100000"/>
              </a:lnSpc>
              <a:spcBef>
                <a:spcPts val="0"/>
              </a:spcBef>
              <a:spcAft>
                <a:spcPts val="0"/>
              </a:spcAft>
              <a:buSzPts val="1400"/>
              <a:buFont typeface="Arial"/>
              <a:buChar char="•"/>
            </a:pPr>
            <a:r>
              <a:rPr lang="en-US"/>
              <a:t>Under the Rehabilitation Act of 1973 as amended, Federal agencies have a legal obligation to provide reasonable accommodations for their employees and job applicants with disabilities. A reasonable accommodation is any change in the work environment or the way things are usually done that enables an individual with a disability to enjoy Equal Employment Opportunity. Examples of reasonable accommodations include, but are not limited to, sign language interpreters for people who are deaf, screen readers for people who are blind, accessible work stations for people who use wheelchairs, and more.</a:t>
            </a:r>
            <a:endParaRPr/>
          </a:p>
        </p:txBody>
      </p:sp>
      <p:sp>
        <p:nvSpPr>
          <p:cNvPr id="399" name="Google Shape;399;p3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US"/>
              <a:t>Session Introduction: </a:t>
            </a:r>
            <a:endParaRPr/>
          </a:p>
          <a:p>
            <a:pPr indent="0" lvl="0" marL="0" rtl="0" algn="l">
              <a:lnSpc>
                <a:spcPct val="100000"/>
              </a:lnSpc>
              <a:spcBef>
                <a:spcPts val="0"/>
              </a:spcBef>
              <a:spcAft>
                <a:spcPts val="0"/>
              </a:spcAft>
              <a:buSzPts val="1400"/>
              <a:buNone/>
            </a:pPr>
            <a:r>
              <a:rPr b="0" i="0" lang="en-US" sz="1800" u="none" strike="noStrike">
                <a:solidFill>
                  <a:srgbClr val="000000"/>
                </a:solidFill>
                <a:latin typeface="Arial Narrow"/>
                <a:ea typeface="Arial Narrow"/>
                <a:cs typeface="Arial Narrow"/>
                <a:sym typeface="Arial Narrow"/>
              </a:rPr>
              <a:t>Accommodations for persons with disabilities are rarely implemented with a “one-size fits all approach” as disabilities can be multi-faceted, range in severity, vary in impact based on the setting, and be classified as visible or non-visible in nature. Accessibility barriers, especially those experienced in a laboratory or workplace environment, can stifle knowledge exchanges, limit collaboration and participation, or reduce a scientist’s quality of life. It is therefore important to promote a work culture where every member is appreciated, respected, and given the tools to succeed. Dialogue is the first step in recognizing the needs of persons with disabilities and formulating effective accommodation ideas. </a:t>
            </a:r>
            <a:endParaRPr/>
          </a:p>
          <a:p>
            <a:pPr indent="0" lvl="0" marL="0" rtl="0" algn="l">
              <a:lnSpc>
                <a:spcPct val="100000"/>
              </a:lnSpc>
              <a:spcBef>
                <a:spcPts val="0"/>
              </a:spcBef>
              <a:spcAft>
                <a:spcPts val="0"/>
              </a:spcAft>
              <a:buSzPts val="1400"/>
              <a:buNone/>
            </a:pPr>
            <a:r>
              <a:t/>
            </a:r>
            <a:endParaRPr b="0" i="0" sz="1800" u="none" strike="noStrike">
              <a:solidFill>
                <a:srgbClr val="000000"/>
              </a:solidFill>
              <a:latin typeface="Arial Narrow"/>
              <a:ea typeface="Arial Narrow"/>
              <a:cs typeface="Arial Narrow"/>
              <a:sym typeface="Arial Narrow"/>
            </a:endParaRPr>
          </a:p>
          <a:p>
            <a:pPr indent="0" lvl="0" marL="0" rtl="0" algn="l">
              <a:lnSpc>
                <a:spcPct val="100000"/>
              </a:lnSpc>
              <a:spcBef>
                <a:spcPts val="0"/>
              </a:spcBef>
              <a:spcAft>
                <a:spcPts val="0"/>
              </a:spcAft>
              <a:buSzPts val="1400"/>
              <a:buNone/>
            </a:pPr>
            <a:r>
              <a:rPr b="0" i="0" lang="en-US" sz="1800" u="none" strike="noStrike">
                <a:solidFill>
                  <a:srgbClr val="000000"/>
                </a:solidFill>
                <a:latin typeface="Arial Narrow"/>
                <a:ea typeface="Arial Narrow"/>
                <a:cs typeface="Arial Narrow"/>
                <a:sym typeface="Arial Narrow"/>
              </a:rPr>
              <a:t>The MDI committee is hosting the first ASMS workshop on accessibility. To address the needs of visible and non-visible disabilities, the workshop program will be divided into 3 segments that highlight physical, sensory, and cognitive disabilities. The workshop format will feature a panel composed of students, post-docs, faculty, and staff that will speak to the unique issues experienced by persons with disabilities as well as evidence-based solutions that have been implemented to make laboratories and work environments more accessible.</a:t>
            </a:r>
            <a:endParaRPr b="0"/>
          </a:p>
          <a:p>
            <a:pPr indent="-228600" lvl="0" marL="457200" marR="0" rtl="0" algn="l">
              <a:lnSpc>
                <a:spcPct val="100000"/>
              </a:lnSpc>
              <a:spcBef>
                <a:spcPts val="0"/>
              </a:spcBef>
              <a:spcAft>
                <a:spcPts val="0"/>
              </a:spcAft>
              <a:buClr>
                <a:srgbClr val="000000"/>
              </a:buClr>
              <a:buSzPts val="1400"/>
              <a:buFont typeface="Arial"/>
              <a:buNone/>
            </a:pPr>
            <a:br>
              <a:rPr lang="en-US"/>
            </a:br>
            <a:endParaRPr/>
          </a:p>
        </p:txBody>
      </p:sp>
      <p:sp>
        <p:nvSpPr>
          <p:cNvPr id="135" name="Google Shape;135;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3" name="Google Shape;15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2" name="Google Shape;162;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0" i="0" lang="en-US">
                <a:solidFill>
                  <a:srgbClr val="374151"/>
                </a:solidFill>
                <a:latin typeface="Quattrocento Sans"/>
                <a:ea typeface="Quattrocento Sans"/>
                <a:cs typeface="Quattrocento Sans"/>
                <a:sym typeface="Quattrocento Sans"/>
              </a:rPr>
              <a:t>These examples are not exhaustive, and accommodations should be tailored to the specific needs of each student. </a:t>
            </a:r>
            <a:endParaRPr/>
          </a:p>
        </p:txBody>
      </p:sp>
      <p:sp>
        <p:nvSpPr>
          <p:cNvPr id="163" name="Google Shape;163;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4" name="Google Shape;184;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0" i="0" lang="en-US">
                <a:solidFill>
                  <a:srgbClr val="374151"/>
                </a:solidFill>
                <a:latin typeface="Quattrocento Sans"/>
                <a:ea typeface="Quattrocento Sans"/>
                <a:cs typeface="Quattrocento Sans"/>
                <a:sym typeface="Quattrocento Sans"/>
              </a:rPr>
              <a:t>These examples are not exhaustive, and accommodations should be tailored to the specific needs of each student. </a:t>
            </a:r>
            <a:endParaRPr/>
          </a:p>
        </p:txBody>
      </p:sp>
      <p:sp>
        <p:nvSpPr>
          <p:cNvPr id="185" name="Google Shape;185;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8" name="Google Shape;208;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2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0" marL="457200" marR="0" rtl="0" algn="l">
              <a:lnSpc>
                <a:spcPct val="100000"/>
              </a:lnSpc>
              <a:spcBef>
                <a:spcPts val="0"/>
              </a:spcBef>
              <a:spcAft>
                <a:spcPts val="0"/>
              </a:spcAft>
              <a:buClr>
                <a:srgbClr val="000000"/>
              </a:buClr>
              <a:buSzPts val="1400"/>
              <a:buFont typeface="Arial"/>
              <a:buNone/>
            </a:pPr>
            <a:r>
              <a:rPr b="0" i="0" lang="en-US">
                <a:solidFill>
                  <a:srgbClr val="000000"/>
                </a:solidFill>
                <a:latin typeface="Quattrocento Sans"/>
                <a:ea typeface="Quattrocento Sans"/>
                <a:cs typeface="Quattrocento Sans"/>
                <a:sym typeface="Quattrocento Sans"/>
              </a:rPr>
              <a:t>People with visual disabilities may have challenges in tasks that rely on clear vision, such as reading, recognizing faces, or getting around independently.</a:t>
            </a:r>
            <a:endParaRPr/>
          </a:p>
          <a:p>
            <a:pPr indent="-228600" lvl="0" marL="457200" marR="0" rtl="0" algn="l">
              <a:lnSpc>
                <a:spcPct val="100000"/>
              </a:lnSpc>
              <a:spcBef>
                <a:spcPts val="0"/>
              </a:spcBef>
              <a:spcAft>
                <a:spcPts val="0"/>
              </a:spcAft>
              <a:buClr>
                <a:srgbClr val="000000"/>
              </a:buClr>
              <a:buSzPts val="1400"/>
              <a:buFont typeface="Arial"/>
              <a:buNone/>
            </a:pPr>
            <a:r>
              <a:t/>
            </a:r>
            <a:endParaRPr b="0" i="0">
              <a:solidFill>
                <a:srgbClr val="000000"/>
              </a:solidFill>
              <a:latin typeface="Quattrocento Sans"/>
              <a:ea typeface="Quattrocento Sans"/>
              <a:cs typeface="Quattrocento Sans"/>
              <a:sym typeface="Quattrocento Sans"/>
            </a:endParaRPr>
          </a:p>
          <a:p>
            <a:pPr indent="-228600" lvl="0" marL="457200" marR="0" rtl="0" algn="l">
              <a:lnSpc>
                <a:spcPct val="100000"/>
              </a:lnSpc>
              <a:spcBef>
                <a:spcPts val="0"/>
              </a:spcBef>
              <a:spcAft>
                <a:spcPts val="0"/>
              </a:spcAft>
              <a:buClr>
                <a:srgbClr val="000000"/>
              </a:buClr>
              <a:buSzPts val="1400"/>
              <a:buFont typeface="Arial"/>
              <a:buNone/>
            </a:pPr>
            <a:r>
              <a:rPr b="0" i="0" lang="en-US">
                <a:solidFill>
                  <a:srgbClr val="000000"/>
                </a:solidFill>
                <a:latin typeface="Quattrocento Sans"/>
                <a:ea typeface="Quattrocento Sans"/>
                <a:cs typeface="Quattrocento Sans"/>
                <a:sym typeface="Quattrocento Sans"/>
              </a:rPr>
              <a:t>Individuals with hearing disabilities may struggle to understand spoken language, communicate effectively, or participate in conversations. Assistive technologies like hearing aids or cochlear implants can help enhance hearing abilities.</a:t>
            </a:r>
            <a:endParaRPr/>
          </a:p>
          <a:p>
            <a:pPr indent="-228600" lvl="0" marL="457200" marR="0" rtl="0" algn="l">
              <a:lnSpc>
                <a:spcPct val="100000"/>
              </a:lnSpc>
              <a:spcBef>
                <a:spcPts val="0"/>
              </a:spcBef>
              <a:spcAft>
                <a:spcPts val="0"/>
              </a:spcAft>
              <a:buClr>
                <a:srgbClr val="000000"/>
              </a:buClr>
              <a:buSzPts val="1400"/>
              <a:buFont typeface="Arial"/>
              <a:buNone/>
            </a:pPr>
            <a:r>
              <a:t/>
            </a:r>
            <a:endParaRPr b="0" i="0">
              <a:solidFill>
                <a:srgbClr val="000000"/>
              </a:solidFill>
              <a:latin typeface="Quattrocento Sans"/>
              <a:ea typeface="Quattrocento Sans"/>
              <a:cs typeface="Quattrocento Sans"/>
              <a:sym typeface="Quattrocento Sans"/>
            </a:endParaRPr>
          </a:p>
          <a:p>
            <a:pPr indent="-228600" lvl="0" marL="457200" marR="0" rtl="0" algn="l">
              <a:lnSpc>
                <a:spcPct val="100000"/>
              </a:lnSpc>
              <a:spcBef>
                <a:spcPts val="0"/>
              </a:spcBef>
              <a:spcAft>
                <a:spcPts val="0"/>
              </a:spcAft>
              <a:buClr>
                <a:srgbClr val="000000"/>
              </a:buClr>
              <a:buSzPts val="1400"/>
              <a:buFont typeface="Arial"/>
              <a:buNone/>
            </a:pPr>
            <a:r>
              <a:rPr b="0" i="0" lang="en-US" sz="1800">
                <a:solidFill>
                  <a:srgbClr val="000000"/>
                </a:solidFill>
                <a:latin typeface="Quattrocento Sans"/>
                <a:ea typeface="Quattrocento Sans"/>
                <a:cs typeface="Quattrocento Sans"/>
                <a:sym typeface="Quattrocento Sans"/>
              </a:rPr>
              <a:t>Taste and smell disabilities affect the ability to detect or distinguish tastes and smells. This can impact the enjoyment of food, as well as the ability to perceive and identify different odors in the environment. </a:t>
            </a:r>
            <a:endParaRPr/>
          </a:p>
        </p:txBody>
      </p:sp>
      <p:sp>
        <p:nvSpPr>
          <p:cNvPr id="219" name="Google Shape;219;p2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9"/>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9"/>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2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20"/>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2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2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2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21"/>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1"/>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2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90" name="Shape 90"/>
        <p:cNvGrpSpPr/>
        <p:nvPr/>
      </p:nvGrpSpPr>
      <p:grpSpPr>
        <a:xfrm>
          <a:off x="0" y="0"/>
          <a:ext cx="0" cy="0"/>
          <a:chOff x="0" y="0"/>
          <a:chExt cx="0" cy="0"/>
        </a:xfrm>
      </p:grpSpPr>
      <p:sp>
        <p:nvSpPr>
          <p:cNvPr id="91" name="Google Shape;91;p12"/>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2"/>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lt1"/>
              </a:buClr>
              <a:buSzPts val="1800"/>
              <a:buChar char="•"/>
              <a:defRPr/>
            </a:lvl1pPr>
            <a:lvl2pPr indent="-342900" lvl="1" marL="914400" algn="l">
              <a:lnSpc>
                <a:spcPct val="90000"/>
              </a:lnSpc>
              <a:spcBef>
                <a:spcPts val="500"/>
              </a:spcBef>
              <a:spcAft>
                <a:spcPts val="0"/>
              </a:spcAft>
              <a:buClr>
                <a:schemeClr val="lt1"/>
              </a:buClr>
              <a:buSzPts val="1800"/>
              <a:buChar char="•"/>
              <a:defRPr/>
            </a:lvl2pPr>
            <a:lvl3pPr indent="-342900" lvl="2" marL="1371600" algn="l">
              <a:lnSpc>
                <a:spcPct val="90000"/>
              </a:lnSpc>
              <a:spcBef>
                <a:spcPts val="500"/>
              </a:spcBef>
              <a:spcAft>
                <a:spcPts val="0"/>
              </a:spcAft>
              <a:buClr>
                <a:schemeClr val="lt1"/>
              </a:buClr>
              <a:buSzPts val="1800"/>
              <a:buChar char="•"/>
              <a:defRPr/>
            </a:lvl3pPr>
            <a:lvl4pPr indent="-342900" lvl="3" marL="1828800" algn="l">
              <a:lnSpc>
                <a:spcPct val="90000"/>
              </a:lnSpc>
              <a:spcBef>
                <a:spcPts val="500"/>
              </a:spcBef>
              <a:spcAft>
                <a:spcPts val="0"/>
              </a:spcAft>
              <a:buClr>
                <a:schemeClr val="lt1"/>
              </a:buClr>
              <a:buSzPts val="1800"/>
              <a:buChar char="•"/>
              <a:defRPr/>
            </a:lvl4pPr>
            <a:lvl5pPr indent="-342900" lvl="4" marL="2286000" algn="l">
              <a:lnSpc>
                <a:spcPct val="9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93" name="Google Shape;93;p1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5" name="Google Shape;95;p1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1"/>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13"/>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3"/>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0" name="Google Shape;30;p1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1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1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3" name="Shape 33"/>
        <p:cNvGrpSpPr/>
        <p:nvPr/>
      </p:nvGrpSpPr>
      <p:grpSpPr>
        <a:xfrm>
          <a:off x="0" y="0"/>
          <a:ext cx="0" cy="0"/>
          <a:chOff x="0" y="0"/>
          <a:chExt cx="0" cy="0"/>
        </a:xfrm>
      </p:grpSpPr>
      <p:sp>
        <p:nvSpPr>
          <p:cNvPr id="34" name="Google Shape;34;p1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1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1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14"/>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14"/>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1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1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1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15"/>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15"/>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8" name="Google Shape;48;p15"/>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9" name="Google Shape;49;p15"/>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15"/>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1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1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1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8"/>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8"/>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18"/>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1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1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9"/>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9"/>
          <p:cNvSpPr/>
          <p:nvPr>
            <p:ph idx="2" type="pic"/>
          </p:nvPr>
        </p:nvSpPr>
        <p:spPr>
          <a:xfrm>
            <a:off x="5183188" y="987425"/>
            <a:ext cx="6172200" cy="4873500"/>
          </a:xfrm>
          <a:prstGeom prst="rect">
            <a:avLst/>
          </a:prstGeom>
          <a:noFill/>
          <a:ln>
            <a:noFill/>
          </a:ln>
        </p:spPr>
      </p:sp>
      <p:sp>
        <p:nvSpPr>
          <p:cNvPr id="68" name="Google Shape;68;p19"/>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8"/>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4" name="Shape 84"/>
        <p:cNvGrpSpPr/>
        <p:nvPr/>
      </p:nvGrpSpPr>
      <p:grpSpPr>
        <a:xfrm>
          <a:off x="0" y="0"/>
          <a:ext cx="0" cy="0"/>
          <a:chOff x="0" y="0"/>
          <a:chExt cx="0" cy="0"/>
        </a:xfrm>
      </p:grpSpPr>
      <p:sp>
        <p:nvSpPr>
          <p:cNvPr id="85" name="Google Shape;85;p1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 name="Google Shape;86;p1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alibri"/>
                <a:ea typeface="Calibri"/>
                <a:cs typeface="Calibri"/>
                <a:sym typeface="Calibri"/>
              </a:defRPr>
            </a:lvl9pPr>
          </a:lstStyle>
          <a:p/>
        </p:txBody>
      </p:sp>
      <p:sp>
        <p:nvSpPr>
          <p:cNvPr id="87" name="Google Shape;87;p1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88" name="Google Shape;88;p1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89" name="Google Shape;89;p1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aem.cast.org/learn/accessibility/sensory-impairments" TargetMode="External"/><Relationship Id="rId4" Type="http://schemas.openxmlformats.org/officeDocument/2006/relationships/hyperlink" Target="https://www.parentcenterhub.org/visualimpairment/" TargetMode="External"/><Relationship Id="rId5" Type="http://schemas.openxmlformats.org/officeDocument/2006/relationships/hyperlink" Target="https://www.cde.ca.gov/sp/ss/lr/documents/suppgdehear.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askjan.org/disabilities/Sensory.cfm" TargetMode="External"/><Relationship Id="rId4" Type="http://schemas.openxmlformats.org/officeDocument/2006/relationships/hyperlink" Target="https://www.dol.gov/odep/topics/Accommodations_Specific.htm#Hearing" TargetMode="External"/><Relationship Id="rId5" Type="http://schemas.openxmlformats.org/officeDocument/2006/relationships/hyperlink" Target="https://www.dol.gov/odep/topics/Accommodations_Specific.htm#Vision"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hbr.org/2017/05/neurodiversity-as-a-competitive-advantage" TargetMode="External"/><Relationship Id="rId4" Type="http://schemas.openxmlformats.org/officeDocument/2006/relationships/hyperlink" Target="https://www.health.harvard.edu/blog/what-is-neurodiversity-202111232645"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 Id="rId4" Type="http://schemas.openxmlformats.org/officeDocument/2006/relationships/hyperlink" Target="https://imagine.jhu.edu/blog/2022/10/05/neurodivergence-at-a-glance/" TargetMode="External"/><Relationship Id="rId5"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s://www.washington.edu/doit/accommodations-students-cognitive-disabilitie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askjan.org/disabilities/Cognitive.cfm"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9.jpg"/><Relationship Id="rId4" Type="http://schemas.openxmlformats.org/officeDocument/2006/relationships/image" Target="../media/image3.png"/><Relationship Id="rId5" Type="http://schemas.openxmlformats.org/officeDocument/2006/relationships/image" Target="../media/image10.jpg"/><Relationship Id="rId6" Type="http://schemas.openxmlformats.org/officeDocument/2006/relationships/image" Target="../media/image7.png"/><Relationship Id="rId7"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5.png"/><Relationship Id="rId6" Type="http://schemas.openxmlformats.org/officeDocument/2006/relationships/image" Target="../media/image2.jpg"/><Relationship Id="rId7"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hyperlink" Target="https://www.opm.gov/leaving/index.aspx?link=http://edocket.access.gpo.gov/2010/pdf/2010-18988.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cdc.gov/ncbddd/disabilityandhealth/disabilities-impacts-features/physical.html" TargetMode="External"/><Relationship Id="rId4" Type="http://schemas.openxmlformats.org/officeDocument/2006/relationships/hyperlink" Target="https://www.ninds.nih.gov/Disorders/All-Disorders/Physical-Disabilities-Information-Page" TargetMode="External"/><Relationship Id="rId5" Type="http://schemas.openxmlformats.org/officeDocument/2006/relationships/hyperlink" Target="https://www.mda.org/disease/muscular-dystrophy/overview" TargetMode="External"/><Relationship Id="rId6" Type="http://schemas.openxmlformats.org/officeDocument/2006/relationships/hyperlink" Target="https://www.unitedspinal.org/spinal-cord-injury-resources/facts-and-figures/" TargetMode="External"/><Relationship Id="rId7" Type="http://schemas.openxmlformats.org/officeDocument/2006/relationships/hyperlink" Target="https://www.arthritis.org/about-arthritis/understanding-arthritis/what-is-arthritis.php"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www.parentcenterhub.org/physical-disabilitie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askjan.org/disabilities/Physical.cf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hyperlink" Target="https://www.nidcd.nih.gov/health/communication-disorders" TargetMode="External"/><Relationship Id="rId4" Type="http://schemas.openxmlformats.org/officeDocument/2006/relationships/hyperlink" Target="https://www.afb.org/blindness-and-low-vision/eye-conditions/types-of-vision-loss" TargetMode="External"/><Relationship Id="rId5" Type="http://schemas.openxmlformats.org/officeDocument/2006/relationships/hyperlink" Target="https://www.asha.org/public/hearing/disorders/types-causes/"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9" name="Shape 99"/>
        <p:cNvGrpSpPr/>
        <p:nvPr/>
      </p:nvGrpSpPr>
      <p:grpSpPr>
        <a:xfrm>
          <a:off x="0" y="0"/>
          <a:ext cx="0" cy="0"/>
          <a:chOff x="0" y="0"/>
          <a:chExt cx="0" cy="0"/>
        </a:xfrm>
      </p:grpSpPr>
      <p:sp>
        <p:nvSpPr>
          <p:cNvPr id="100" name="Google Shape;100;p1"/>
          <p:cNvSpPr/>
          <p:nvPr/>
        </p:nvSpPr>
        <p:spPr>
          <a:xfrm>
            <a:off x="0" y="0"/>
            <a:ext cx="12192000" cy="68580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1" name="Google Shape;101;p1"/>
          <p:cNvSpPr/>
          <p:nvPr/>
        </p:nvSpPr>
        <p:spPr>
          <a:xfrm rot="2700000">
            <a:off x="82782" y="-1386168"/>
            <a:ext cx="2424873" cy="3611191"/>
          </a:xfrm>
          <a:custGeom>
            <a:rect b="b" l="l" r="r" t="t"/>
            <a:pathLst>
              <a:path extrusionOk="0" h="3611191" w="2424873">
                <a:moveTo>
                  <a:pt x="0" y="2424874"/>
                </a:moveTo>
                <a:lnTo>
                  <a:pt x="2424873" y="0"/>
                </a:lnTo>
                <a:lnTo>
                  <a:pt x="2424873" y="3611191"/>
                </a:lnTo>
                <a:lnTo>
                  <a:pt x="1186317" y="3611191"/>
                </a:lnTo>
                <a:close/>
              </a:path>
            </a:pathLst>
          </a:custGeom>
          <a:solidFill>
            <a:schemeClr val="accent4">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2" name="Google Shape;102;p1"/>
          <p:cNvSpPr/>
          <p:nvPr/>
        </p:nvSpPr>
        <p:spPr>
          <a:xfrm rot="2700000">
            <a:off x="1571000" y="-338582"/>
            <a:ext cx="1635955" cy="1635955"/>
          </a:xfrm>
          <a:custGeom>
            <a:rect b="b" l="l" r="r" t="t"/>
            <a:pathLst>
              <a:path extrusionOk="0" h="1635955" w="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3" name="Google Shape;103;p1"/>
          <p:cNvSpPr/>
          <p:nvPr/>
        </p:nvSpPr>
        <p:spPr>
          <a:xfrm rot="2700000">
            <a:off x="9627985" y="-6588"/>
            <a:ext cx="4059393" cy="2548110"/>
          </a:xfrm>
          <a:custGeom>
            <a:rect b="b" l="l" r="r" t="t"/>
            <a:pathLst>
              <a:path extrusionOk="0" h="2548110" w="4059393">
                <a:moveTo>
                  <a:pt x="0" y="1511282"/>
                </a:moveTo>
                <a:lnTo>
                  <a:pt x="1511282" y="0"/>
                </a:lnTo>
                <a:lnTo>
                  <a:pt x="4059393" y="2548110"/>
                </a:lnTo>
                <a:lnTo>
                  <a:pt x="0" y="2548110"/>
                </a:lnTo>
                <a:close/>
              </a:path>
            </a:pathLst>
          </a:custGeom>
          <a:solidFill>
            <a:schemeClr val="accent1">
              <a:alpha val="28627"/>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4" name="Google Shape;104;p1"/>
          <p:cNvSpPr/>
          <p:nvPr/>
        </p:nvSpPr>
        <p:spPr>
          <a:xfrm rot="2700000">
            <a:off x="10262924" y="1465780"/>
            <a:ext cx="1185708" cy="1185708"/>
          </a:xfrm>
          <a:prstGeom prst="rect">
            <a:avLst/>
          </a:prstGeom>
          <a:solidFill>
            <a:schemeClr val="accent1">
              <a:alpha val="28627"/>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5" name="Google Shape;105;p1"/>
          <p:cNvSpPr/>
          <p:nvPr/>
        </p:nvSpPr>
        <p:spPr>
          <a:xfrm rot="2700000">
            <a:off x="-29557" y="5198743"/>
            <a:ext cx="2444907" cy="2366116"/>
          </a:xfrm>
          <a:custGeom>
            <a:rect b="b" l="l" r="r" t="t"/>
            <a:pathLst>
              <a:path extrusionOk="0" h="2132734" w="2203753">
                <a:moveTo>
                  <a:pt x="0" y="0"/>
                </a:moveTo>
                <a:lnTo>
                  <a:pt x="2203753" y="0"/>
                </a:lnTo>
                <a:lnTo>
                  <a:pt x="2203753" y="576461"/>
                </a:lnTo>
                <a:lnTo>
                  <a:pt x="647480" y="2132734"/>
                </a:lnTo>
                <a:lnTo>
                  <a:pt x="0" y="1485255"/>
                </a:lnTo>
                <a:close/>
              </a:path>
            </a:pathLst>
          </a:custGeom>
          <a:solidFill>
            <a:schemeClr val="accent1">
              <a:alpha val="28627"/>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6" name="Google Shape;106;p1"/>
          <p:cNvSpPr/>
          <p:nvPr/>
        </p:nvSpPr>
        <p:spPr>
          <a:xfrm rot="2700000">
            <a:off x="1769787" y="5439893"/>
            <a:ext cx="928467" cy="928467"/>
          </a:xfrm>
          <a:prstGeom prst="rect">
            <a:avLst/>
          </a:prstGeom>
          <a:solidFill>
            <a:schemeClr val="accent1">
              <a:alpha val="28627"/>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Calibri"/>
              <a:ea typeface="Calibri"/>
              <a:cs typeface="Calibri"/>
              <a:sym typeface="Calibri"/>
            </a:endParaRPr>
          </a:p>
        </p:txBody>
      </p:sp>
      <p:sp>
        <p:nvSpPr>
          <p:cNvPr id="107" name="Google Shape;107;p1"/>
          <p:cNvSpPr/>
          <p:nvPr/>
        </p:nvSpPr>
        <p:spPr>
          <a:xfrm rot="2700000">
            <a:off x="3401311" y="734311"/>
            <a:ext cx="5389379" cy="5389379"/>
          </a:xfrm>
          <a:custGeom>
            <a:rect b="b" l="l" r="r" t="t"/>
            <a:pathLst>
              <a:path extrusionOk="0" h="5389379" w="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8" name="Google Shape;108;p1"/>
          <p:cNvSpPr/>
          <p:nvPr/>
        </p:nvSpPr>
        <p:spPr>
          <a:xfrm rot="2700000">
            <a:off x="2700283" y="33283"/>
            <a:ext cx="6791435" cy="6791435"/>
          </a:xfrm>
          <a:custGeom>
            <a:rect b="b" l="l" r="r" t="t"/>
            <a:pathLst>
              <a:path extrusionOk="0" h="6791435" w="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9" name="Google Shape;109;p1"/>
          <p:cNvSpPr txBox="1"/>
          <p:nvPr>
            <p:ph idx="1" type="subTitle"/>
          </p:nvPr>
        </p:nvSpPr>
        <p:spPr>
          <a:xfrm>
            <a:off x="4439633" y="4473799"/>
            <a:ext cx="3312734" cy="1141851"/>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80808"/>
              </a:buClr>
              <a:buSzPts val="1200"/>
              <a:buNone/>
            </a:pPr>
            <a:r>
              <a:rPr b="1" lang="en-US" sz="1200">
                <a:solidFill>
                  <a:srgbClr val="080808"/>
                </a:solidFill>
              </a:rPr>
              <a:t>ASMS Diversity and Inclusion Committee</a:t>
            </a:r>
            <a:endParaRPr/>
          </a:p>
          <a:p>
            <a:pPr indent="0" lvl="0" marL="0" rtl="0" algn="l">
              <a:lnSpc>
                <a:spcPct val="90000"/>
              </a:lnSpc>
              <a:spcBef>
                <a:spcPts val="1000"/>
              </a:spcBef>
              <a:spcAft>
                <a:spcPts val="0"/>
              </a:spcAft>
              <a:buClr>
                <a:srgbClr val="080808"/>
              </a:buClr>
              <a:buSzPts val="1200"/>
              <a:buNone/>
            </a:pPr>
            <a:r>
              <a:t/>
            </a:r>
            <a:endParaRPr b="1" sz="1200">
              <a:solidFill>
                <a:srgbClr val="080808"/>
              </a:solidFill>
            </a:endParaRPr>
          </a:p>
          <a:p>
            <a:pPr indent="0" lvl="0" marL="0" rtl="0" algn="l">
              <a:lnSpc>
                <a:spcPct val="90000"/>
              </a:lnSpc>
              <a:spcBef>
                <a:spcPts val="1000"/>
              </a:spcBef>
              <a:spcAft>
                <a:spcPts val="0"/>
              </a:spcAft>
              <a:buClr>
                <a:srgbClr val="080808"/>
              </a:buClr>
              <a:buSzPts val="1200"/>
              <a:buNone/>
            </a:pPr>
            <a:r>
              <a:rPr b="1" lang="en-US" sz="1200">
                <a:solidFill>
                  <a:srgbClr val="080808"/>
                </a:solidFill>
              </a:rPr>
              <a:t>Chair:</a:t>
            </a:r>
            <a:r>
              <a:rPr lang="en-US" sz="1200">
                <a:solidFill>
                  <a:srgbClr val="080808"/>
                </a:solidFill>
              </a:rPr>
              <a:t> Candice Z. Ulmer, Ph.D.</a:t>
            </a:r>
            <a:endParaRPr/>
          </a:p>
          <a:p>
            <a:pPr indent="0" lvl="0" marL="0" rtl="0" algn="l">
              <a:lnSpc>
                <a:spcPct val="90000"/>
              </a:lnSpc>
              <a:spcBef>
                <a:spcPts val="1000"/>
              </a:spcBef>
              <a:spcAft>
                <a:spcPts val="0"/>
              </a:spcAft>
              <a:buClr>
                <a:srgbClr val="080808"/>
              </a:buClr>
              <a:buSzPts val="1200"/>
              <a:buNone/>
            </a:pPr>
            <a:r>
              <a:rPr b="1" lang="en-US" sz="1200">
                <a:solidFill>
                  <a:srgbClr val="080808"/>
                </a:solidFill>
              </a:rPr>
              <a:t>Workshop Facilitator: </a:t>
            </a:r>
            <a:r>
              <a:rPr lang="en-US" sz="1200">
                <a:solidFill>
                  <a:srgbClr val="080808"/>
                </a:solidFill>
              </a:rPr>
              <a:t>Saiful Chowdhury, Ph.D. </a:t>
            </a:r>
            <a:endParaRPr/>
          </a:p>
          <a:p>
            <a:pPr indent="0" lvl="0" marL="0" rtl="0" algn="ctr">
              <a:lnSpc>
                <a:spcPct val="90000"/>
              </a:lnSpc>
              <a:spcBef>
                <a:spcPts val="1000"/>
              </a:spcBef>
              <a:spcAft>
                <a:spcPts val="0"/>
              </a:spcAft>
              <a:buClr>
                <a:srgbClr val="080808"/>
              </a:buClr>
              <a:buSzPts val="1200"/>
              <a:buNone/>
            </a:pPr>
            <a:r>
              <a:t/>
            </a:r>
            <a:endParaRPr b="1" sz="1200">
              <a:solidFill>
                <a:srgbClr val="080808"/>
              </a:solidFill>
            </a:endParaRPr>
          </a:p>
          <a:p>
            <a:pPr indent="0" lvl="0" marL="0" rtl="0" algn="ctr">
              <a:lnSpc>
                <a:spcPct val="90000"/>
              </a:lnSpc>
              <a:spcBef>
                <a:spcPts val="1000"/>
              </a:spcBef>
              <a:spcAft>
                <a:spcPts val="0"/>
              </a:spcAft>
              <a:buClr>
                <a:srgbClr val="080808"/>
              </a:buClr>
              <a:buSzPts val="1200"/>
              <a:buNone/>
            </a:pPr>
            <a:r>
              <a:t/>
            </a:r>
            <a:endParaRPr b="1" sz="1200">
              <a:solidFill>
                <a:srgbClr val="080808"/>
              </a:solidFill>
            </a:endParaRPr>
          </a:p>
          <a:p>
            <a:pPr indent="0" lvl="0" marL="0" rtl="0" algn="ctr">
              <a:lnSpc>
                <a:spcPct val="90000"/>
              </a:lnSpc>
              <a:spcBef>
                <a:spcPts val="1000"/>
              </a:spcBef>
              <a:spcAft>
                <a:spcPts val="0"/>
              </a:spcAft>
              <a:buClr>
                <a:srgbClr val="080808"/>
              </a:buClr>
              <a:buSzPts val="1200"/>
              <a:buNone/>
            </a:pPr>
            <a:r>
              <a:rPr lang="en-US" sz="1200">
                <a:solidFill>
                  <a:srgbClr val="080808"/>
                </a:solidFill>
              </a:rPr>
              <a:t>Tuesday, June 6, 2023</a:t>
            </a:r>
            <a:endParaRPr/>
          </a:p>
          <a:p>
            <a:pPr indent="0" lvl="0" marL="0" rtl="0" algn="ctr">
              <a:lnSpc>
                <a:spcPct val="90000"/>
              </a:lnSpc>
              <a:spcBef>
                <a:spcPts val="1000"/>
              </a:spcBef>
              <a:spcAft>
                <a:spcPts val="0"/>
              </a:spcAft>
              <a:buClr>
                <a:srgbClr val="080808"/>
              </a:buClr>
              <a:buSzPts val="1200"/>
              <a:buNone/>
            </a:pPr>
            <a:r>
              <a:rPr lang="en-US" sz="1200">
                <a:solidFill>
                  <a:srgbClr val="080808"/>
                </a:solidFill>
              </a:rPr>
              <a:t>5:45 – 7:00 pm</a:t>
            </a:r>
            <a:endParaRPr/>
          </a:p>
        </p:txBody>
      </p:sp>
      <p:sp>
        <p:nvSpPr>
          <p:cNvPr id="110" name="Google Shape;110;p1"/>
          <p:cNvSpPr txBox="1"/>
          <p:nvPr>
            <p:ph type="ctrTitle"/>
          </p:nvPr>
        </p:nvSpPr>
        <p:spPr>
          <a:xfrm>
            <a:off x="3204642" y="2146377"/>
            <a:ext cx="5782716" cy="2150719"/>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80808"/>
              </a:buClr>
              <a:buSzPts val="3600"/>
              <a:buFont typeface="Calibri"/>
              <a:buNone/>
            </a:pPr>
            <a:r>
              <a:rPr b="1" lang="en-US" sz="3600">
                <a:solidFill>
                  <a:srgbClr val="080808"/>
                </a:solidFill>
              </a:rPr>
              <a:t>Recognizing the “A” in DEIA: Effective Ways to Improve Accessibility for Mass Spectrometrists</a:t>
            </a:r>
            <a:endParaRPr/>
          </a:p>
        </p:txBody>
      </p:sp>
      <p:sp>
        <p:nvSpPr>
          <p:cNvPr id="111" name="Google Shape;111;p1"/>
          <p:cNvSpPr/>
          <p:nvPr/>
        </p:nvSpPr>
        <p:spPr>
          <a:xfrm rot="2700000">
            <a:off x="9629823" y="5457591"/>
            <a:ext cx="2231794" cy="2568811"/>
          </a:xfrm>
          <a:custGeom>
            <a:rect b="b" l="l" r="r" t="t"/>
            <a:pathLst>
              <a:path extrusionOk="0" h="3384061" w="2940086">
                <a:moveTo>
                  <a:pt x="0" y="0"/>
                </a:moveTo>
                <a:lnTo>
                  <a:pt x="2496112" y="0"/>
                </a:lnTo>
                <a:lnTo>
                  <a:pt x="2940086" y="443975"/>
                </a:lnTo>
                <a:lnTo>
                  <a:pt x="0" y="3384061"/>
                </a:lnTo>
                <a:close/>
              </a:path>
            </a:pathLst>
          </a:custGeom>
          <a:solidFill>
            <a:schemeClr val="accent4">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2" name="Google Shape;112;p1"/>
          <p:cNvSpPr/>
          <p:nvPr/>
        </p:nvSpPr>
        <p:spPr>
          <a:xfrm rot="2700000">
            <a:off x="9720059" y="5243545"/>
            <a:ext cx="959985" cy="959985"/>
          </a:xfrm>
          <a:prstGeom prst="rect">
            <a:avLst/>
          </a:prstGeom>
          <a:solidFill>
            <a:schemeClr val="accent4">
              <a:alpha val="40000"/>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4" name="Shape 234"/>
        <p:cNvGrpSpPr/>
        <p:nvPr/>
      </p:nvGrpSpPr>
      <p:grpSpPr>
        <a:xfrm>
          <a:off x="0" y="0"/>
          <a:ext cx="0" cy="0"/>
          <a:chOff x="0" y="0"/>
          <a:chExt cx="0" cy="0"/>
        </a:xfrm>
      </p:grpSpPr>
      <p:sp>
        <p:nvSpPr>
          <p:cNvPr id="235" name="Google Shape;235;p25"/>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6" name="Google Shape;236;p25"/>
          <p:cNvSpPr/>
          <p:nvPr/>
        </p:nvSpPr>
        <p:spPr>
          <a:xfrm>
            <a:off x="1" y="0"/>
            <a:ext cx="4167271" cy="6858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37" name="Google Shape;237;p25"/>
          <p:cNvSpPr txBox="1"/>
          <p:nvPr>
            <p:ph type="title"/>
          </p:nvPr>
        </p:nvSpPr>
        <p:spPr>
          <a:xfrm>
            <a:off x="686834" y="1153572"/>
            <a:ext cx="3200400" cy="44611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US" sz="2800">
                <a:solidFill>
                  <a:srgbClr val="FFFFFF"/>
                </a:solidFill>
                <a:latin typeface="Arial"/>
                <a:ea typeface="Arial"/>
                <a:cs typeface="Arial"/>
                <a:sym typeface="Arial"/>
              </a:rPr>
              <a:t>Accommodations for Sensory Disabilities</a:t>
            </a:r>
            <a:br>
              <a:rPr b="1" lang="en-US" sz="2800">
                <a:solidFill>
                  <a:srgbClr val="FFFFFF"/>
                </a:solidFill>
                <a:latin typeface="Arial"/>
                <a:ea typeface="Arial"/>
                <a:cs typeface="Arial"/>
                <a:sym typeface="Arial"/>
              </a:rPr>
            </a:br>
            <a:r>
              <a:rPr lang="en-US" sz="1400">
                <a:solidFill>
                  <a:srgbClr val="FFFFFF"/>
                </a:solidFill>
                <a:latin typeface="Arial"/>
                <a:ea typeface="Arial"/>
                <a:cs typeface="Arial"/>
                <a:sym typeface="Arial"/>
              </a:rPr>
              <a:t>(in the classroom/laboratory)</a:t>
            </a:r>
            <a:endParaRPr sz="1400">
              <a:solidFill>
                <a:srgbClr val="FFFFFF"/>
              </a:solidFill>
            </a:endParaRPr>
          </a:p>
        </p:txBody>
      </p:sp>
      <p:sp>
        <p:nvSpPr>
          <p:cNvPr id="238" name="Google Shape;238;p25"/>
          <p:cNvSpPr/>
          <p:nvPr/>
        </p:nvSpPr>
        <p:spPr>
          <a:xfrm flipH="1" rot="10800000">
            <a:off x="7550402" y="2455479"/>
            <a:ext cx="4083433" cy="4083433"/>
          </a:xfrm>
          <a:prstGeom prst="arc">
            <a:avLst>
              <a:gd fmla="val 16200000" name="adj1"/>
              <a:gd fmla="val 0" name="adj2"/>
            </a:avLst>
          </a:prstGeom>
          <a:noFill/>
          <a:ln cap="rnd" cmpd="sng" w="127000">
            <a:solidFill>
              <a:schemeClr val="accent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39" name="Google Shape;239;p25"/>
          <p:cNvSpPr txBox="1"/>
          <p:nvPr>
            <p:ph idx="1" type="body"/>
          </p:nvPr>
        </p:nvSpPr>
        <p:spPr>
          <a:xfrm>
            <a:off x="4253671" y="319088"/>
            <a:ext cx="6906491" cy="5585619"/>
          </a:xfrm>
          <a:prstGeom prst="rect">
            <a:avLst/>
          </a:prstGeom>
          <a:noFill/>
          <a:ln>
            <a:noFill/>
          </a:ln>
        </p:spPr>
        <p:txBody>
          <a:bodyPr anchorCtr="0" anchor="ctr" bIns="45700" lIns="91425" spcFirstLastPara="1" rIns="91425" wrap="square" tIns="45700">
            <a:noAutofit/>
          </a:bodyPr>
          <a:lstStyle/>
          <a:p>
            <a:pPr indent="-342900" lvl="0" marL="457200" rtl="0" algn="l">
              <a:lnSpc>
                <a:spcPct val="80000"/>
              </a:lnSpc>
              <a:spcBef>
                <a:spcPts val="0"/>
              </a:spcBef>
              <a:spcAft>
                <a:spcPts val="0"/>
              </a:spcAft>
              <a:buSzPts val="1800"/>
              <a:buFont typeface="Arial"/>
              <a:buAutoNum type="arabicPeriod"/>
            </a:pPr>
            <a:r>
              <a:rPr b="1" i="0" lang="en-US" sz="1200">
                <a:solidFill>
                  <a:srgbClr val="374151"/>
                </a:solidFill>
                <a:latin typeface="Arial"/>
                <a:ea typeface="Arial"/>
                <a:cs typeface="Arial"/>
                <a:sym typeface="Arial"/>
              </a:rPr>
              <a:t>Visual Accommodations: </a:t>
            </a:r>
            <a:endParaRPr b="1" i="0" sz="1200">
              <a:solidFill>
                <a:srgbClr val="000000"/>
              </a:solidFill>
              <a:latin typeface="Arial"/>
              <a:ea typeface="Arial"/>
              <a:cs typeface="Arial"/>
              <a:sym typeface="Arial"/>
            </a:endParaRPr>
          </a:p>
          <a:p>
            <a:pPr indent="-342900" lvl="1" marL="914400" rtl="0" algn="l">
              <a:lnSpc>
                <a:spcPct val="80000"/>
              </a:lnSpc>
              <a:spcBef>
                <a:spcPts val="0"/>
              </a:spcBef>
              <a:spcAft>
                <a:spcPts val="0"/>
              </a:spcAft>
              <a:buSzPts val="1800"/>
              <a:buFont typeface="Arial"/>
              <a:buChar char="•"/>
            </a:pPr>
            <a:r>
              <a:rPr b="0" i="0" lang="en-US" sz="1200">
                <a:solidFill>
                  <a:srgbClr val="374151"/>
                </a:solidFill>
                <a:latin typeface="Arial"/>
                <a:ea typeface="Arial"/>
                <a:cs typeface="Arial"/>
                <a:sym typeface="Arial"/>
              </a:rPr>
              <a:t>Providing written materials in large print or braille for students with visual impairments. </a:t>
            </a:r>
            <a:endParaRPr b="0" i="0" sz="1200">
              <a:solidFill>
                <a:srgbClr val="000000"/>
              </a:solidFill>
              <a:latin typeface="Arial"/>
              <a:ea typeface="Arial"/>
              <a:cs typeface="Arial"/>
              <a:sym typeface="Arial"/>
            </a:endParaRPr>
          </a:p>
          <a:p>
            <a:pPr indent="-342900" lvl="1" marL="914400" rtl="0" algn="l">
              <a:lnSpc>
                <a:spcPct val="80000"/>
              </a:lnSpc>
              <a:spcBef>
                <a:spcPts val="0"/>
              </a:spcBef>
              <a:spcAft>
                <a:spcPts val="0"/>
              </a:spcAft>
              <a:buSzPts val="1800"/>
              <a:buFont typeface="Arial"/>
              <a:buChar char="•"/>
            </a:pPr>
            <a:r>
              <a:rPr b="0" i="0" lang="en-US" sz="1200">
                <a:solidFill>
                  <a:srgbClr val="374151"/>
                </a:solidFill>
                <a:latin typeface="Arial"/>
                <a:ea typeface="Arial"/>
                <a:cs typeface="Arial"/>
                <a:sym typeface="Arial"/>
              </a:rPr>
              <a:t>Using high-contrast materials or visual aids to support learning and comprehension. </a:t>
            </a:r>
            <a:endParaRPr b="0" i="0" sz="1200">
              <a:solidFill>
                <a:srgbClr val="000000"/>
              </a:solidFill>
              <a:latin typeface="Arial"/>
              <a:ea typeface="Arial"/>
              <a:cs typeface="Arial"/>
              <a:sym typeface="Arial"/>
            </a:endParaRPr>
          </a:p>
          <a:p>
            <a:pPr indent="-342900" lvl="1" marL="914400" rtl="0" algn="l">
              <a:lnSpc>
                <a:spcPct val="80000"/>
              </a:lnSpc>
              <a:spcBef>
                <a:spcPts val="0"/>
              </a:spcBef>
              <a:spcAft>
                <a:spcPts val="0"/>
              </a:spcAft>
              <a:buSzPts val="1800"/>
              <a:buFont typeface="Arial"/>
              <a:buChar char="•"/>
            </a:pPr>
            <a:r>
              <a:rPr b="0" i="0" lang="en-US" sz="1200">
                <a:solidFill>
                  <a:srgbClr val="374151"/>
                </a:solidFill>
                <a:latin typeface="Arial"/>
                <a:ea typeface="Arial"/>
                <a:cs typeface="Arial"/>
                <a:sym typeface="Arial"/>
              </a:rPr>
              <a:t>Implementing screen reading software or magnification tools for students with low vision. </a:t>
            </a:r>
            <a:endParaRPr b="0" i="0" sz="1200">
              <a:solidFill>
                <a:srgbClr val="000000"/>
              </a:solidFill>
              <a:latin typeface="Arial"/>
              <a:ea typeface="Arial"/>
              <a:cs typeface="Arial"/>
              <a:sym typeface="Arial"/>
            </a:endParaRPr>
          </a:p>
          <a:p>
            <a:pPr indent="-342900" lvl="1" marL="914400" rtl="0" algn="l">
              <a:lnSpc>
                <a:spcPct val="80000"/>
              </a:lnSpc>
              <a:spcBef>
                <a:spcPts val="0"/>
              </a:spcBef>
              <a:spcAft>
                <a:spcPts val="0"/>
              </a:spcAft>
              <a:buSzPts val="1800"/>
              <a:buFont typeface="Arial"/>
              <a:buChar char="•"/>
            </a:pPr>
            <a:r>
              <a:rPr b="0" i="0" lang="en-US" sz="1200">
                <a:solidFill>
                  <a:srgbClr val="374151"/>
                </a:solidFill>
                <a:latin typeface="Arial"/>
                <a:ea typeface="Arial"/>
                <a:cs typeface="Arial"/>
                <a:sym typeface="Arial"/>
              </a:rPr>
              <a:t>Offering preferential seating near the front of the classroom for students with visual impairments. </a:t>
            </a:r>
            <a:endParaRPr b="0" i="0" sz="1200">
              <a:solidFill>
                <a:srgbClr val="000000"/>
              </a:solidFill>
              <a:latin typeface="Arial"/>
              <a:ea typeface="Arial"/>
              <a:cs typeface="Arial"/>
              <a:sym typeface="Arial"/>
            </a:endParaRPr>
          </a:p>
          <a:p>
            <a:pPr indent="-342900" lvl="0" marL="457200" rtl="0" algn="l">
              <a:lnSpc>
                <a:spcPct val="80000"/>
              </a:lnSpc>
              <a:spcBef>
                <a:spcPts val="0"/>
              </a:spcBef>
              <a:spcAft>
                <a:spcPts val="0"/>
              </a:spcAft>
              <a:buSzPts val="1800"/>
              <a:buFont typeface="Arial"/>
              <a:buAutoNum type="arabicPeriod"/>
            </a:pPr>
            <a:r>
              <a:rPr b="1" i="0" lang="en-US" sz="1200">
                <a:solidFill>
                  <a:srgbClr val="374151"/>
                </a:solidFill>
                <a:latin typeface="Arial"/>
                <a:ea typeface="Arial"/>
                <a:cs typeface="Arial"/>
                <a:sym typeface="Arial"/>
              </a:rPr>
              <a:t>Hearing Accommodations: </a:t>
            </a:r>
            <a:endParaRPr b="1" i="0" sz="1200">
              <a:solidFill>
                <a:srgbClr val="000000"/>
              </a:solidFill>
              <a:latin typeface="Arial"/>
              <a:ea typeface="Arial"/>
              <a:cs typeface="Arial"/>
              <a:sym typeface="Arial"/>
            </a:endParaRPr>
          </a:p>
          <a:p>
            <a:pPr indent="-342900" lvl="1" marL="914400" rtl="0" algn="l">
              <a:lnSpc>
                <a:spcPct val="80000"/>
              </a:lnSpc>
              <a:spcBef>
                <a:spcPts val="0"/>
              </a:spcBef>
              <a:spcAft>
                <a:spcPts val="0"/>
              </a:spcAft>
              <a:buSzPts val="1800"/>
              <a:buFont typeface="Arial"/>
              <a:buChar char="•"/>
            </a:pPr>
            <a:r>
              <a:rPr b="0" i="0" lang="en-US" sz="1200">
                <a:solidFill>
                  <a:srgbClr val="374151"/>
                </a:solidFill>
                <a:latin typeface="Arial"/>
                <a:ea typeface="Arial"/>
                <a:cs typeface="Arial"/>
                <a:sym typeface="Arial"/>
              </a:rPr>
              <a:t>Using assistive listening devices, such as hearing aids or FM systems, to enhance sound clarity for students with hearing impairments. </a:t>
            </a:r>
            <a:endParaRPr b="0" i="0" sz="1200">
              <a:solidFill>
                <a:srgbClr val="000000"/>
              </a:solidFill>
              <a:latin typeface="Arial"/>
              <a:ea typeface="Arial"/>
              <a:cs typeface="Arial"/>
              <a:sym typeface="Arial"/>
            </a:endParaRPr>
          </a:p>
          <a:p>
            <a:pPr indent="-342900" lvl="1" marL="914400" rtl="0" algn="l">
              <a:lnSpc>
                <a:spcPct val="80000"/>
              </a:lnSpc>
              <a:spcBef>
                <a:spcPts val="0"/>
              </a:spcBef>
              <a:spcAft>
                <a:spcPts val="0"/>
              </a:spcAft>
              <a:buSzPts val="1800"/>
              <a:buFont typeface="Arial"/>
              <a:buChar char="•"/>
            </a:pPr>
            <a:r>
              <a:rPr b="0" i="0" lang="en-US" sz="1200">
                <a:solidFill>
                  <a:srgbClr val="374151"/>
                </a:solidFill>
                <a:latin typeface="Arial"/>
                <a:ea typeface="Arial"/>
                <a:cs typeface="Arial"/>
                <a:sym typeface="Arial"/>
              </a:rPr>
              <a:t>Providing captioning or transcripts for audio or video content to support students with hearing loss. </a:t>
            </a:r>
            <a:endParaRPr b="0" i="0" sz="1200">
              <a:solidFill>
                <a:srgbClr val="000000"/>
              </a:solidFill>
              <a:latin typeface="Arial"/>
              <a:ea typeface="Arial"/>
              <a:cs typeface="Arial"/>
              <a:sym typeface="Arial"/>
            </a:endParaRPr>
          </a:p>
          <a:p>
            <a:pPr indent="-342900" lvl="1" marL="914400" rtl="0" algn="l">
              <a:lnSpc>
                <a:spcPct val="80000"/>
              </a:lnSpc>
              <a:spcBef>
                <a:spcPts val="0"/>
              </a:spcBef>
              <a:spcAft>
                <a:spcPts val="0"/>
              </a:spcAft>
              <a:buSzPts val="1800"/>
              <a:buFont typeface="Arial"/>
              <a:buChar char="•"/>
            </a:pPr>
            <a:r>
              <a:rPr b="0" i="0" lang="en-US" sz="1200">
                <a:solidFill>
                  <a:srgbClr val="374151"/>
                </a:solidFill>
                <a:latin typeface="Arial"/>
                <a:ea typeface="Arial"/>
                <a:cs typeface="Arial"/>
                <a:sym typeface="Arial"/>
              </a:rPr>
              <a:t>Using visual cues, gestures, and facial expressions to supplement verbal instructions for students with hearing impairments. </a:t>
            </a:r>
            <a:endParaRPr b="0" i="0" sz="1200">
              <a:solidFill>
                <a:srgbClr val="000000"/>
              </a:solidFill>
              <a:latin typeface="Arial"/>
              <a:ea typeface="Arial"/>
              <a:cs typeface="Arial"/>
              <a:sym typeface="Arial"/>
            </a:endParaRPr>
          </a:p>
          <a:p>
            <a:pPr indent="-342900" lvl="1" marL="914400" rtl="0" algn="l">
              <a:lnSpc>
                <a:spcPct val="80000"/>
              </a:lnSpc>
              <a:spcBef>
                <a:spcPts val="0"/>
              </a:spcBef>
              <a:spcAft>
                <a:spcPts val="0"/>
              </a:spcAft>
              <a:buSzPts val="1800"/>
              <a:buFont typeface="Arial"/>
              <a:buChar char="•"/>
            </a:pPr>
            <a:r>
              <a:rPr b="0" i="0" lang="en-US" sz="1200">
                <a:solidFill>
                  <a:srgbClr val="374151"/>
                </a:solidFill>
                <a:latin typeface="Arial"/>
                <a:ea typeface="Arial"/>
                <a:cs typeface="Arial"/>
                <a:sym typeface="Arial"/>
              </a:rPr>
              <a:t>Reducing background noise and reverberation in classrooms to improve sound quality for students with hearing sensitivities. </a:t>
            </a:r>
            <a:endParaRPr b="0" i="0" sz="1200">
              <a:solidFill>
                <a:srgbClr val="000000"/>
              </a:solidFill>
              <a:latin typeface="Arial"/>
              <a:ea typeface="Arial"/>
              <a:cs typeface="Arial"/>
              <a:sym typeface="Arial"/>
            </a:endParaRPr>
          </a:p>
          <a:p>
            <a:pPr indent="-342900" lvl="0" marL="457200" rtl="0" algn="l">
              <a:lnSpc>
                <a:spcPct val="80000"/>
              </a:lnSpc>
              <a:spcBef>
                <a:spcPts val="0"/>
              </a:spcBef>
              <a:spcAft>
                <a:spcPts val="0"/>
              </a:spcAft>
              <a:buSzPts val="1800"/>
              <a:buFont typeface="Arial"/>
              <a:buAutoNum type="arabicPeriod"/>
            </a:pPr>
            <a:r>
              <a:rPr b="1" i="0" lang="en-US" sz="1200">
                <a:solidFill>
                  <a:srgbClr val="374151"/>
                </a:solidFill>
                <a:latin typeface="Arial"/>
                <a:ea typeface="Arial"/>
                <a:cs typeface="Arial"/>
                <a:sym typeface="Arial"/>
              </a:rPr>
              <a:t>Tactile Accommodations: </a:t>
            </a:r>
            <a:endParaRPr b="1" i="0" sz="1200">
              <a:solidFill>
                <a:srgbClr val="000000"/>
              </a:solidFill>
              <a:latin typeface="Arial"/>
              <a:ea typeface="Arial"/>
              <a:cs typeface="Arial"/>
              <a:sym typeface="Arial"/>
            </a:endParaRPr>
          </a:p>
          <a:p>
            <a:pPr indent="-342900" lvl="1" marL="914400" rtl="0" algn="l">
              <a:lnSpc>
                <a:spcPct val="80000"/>
              </a:lnSpc>
              <a:spcBef>
                <a:spcPts val="0"/>
              </a:spcBef>
              <a:spcAft>
                <a:spcPts val="0"/>
              </a:spcAft>
              <a:buSzPts val="1800"/>
              <a:buFont typeface="Arial"/>
              <a:buChar char="•"/>
            </a:pPr>
            <a:r>
              <a:rPr b="0" i="0" lang="en-US" sz="1200">
                <a:solidFill>
                  <a:srgbClr val="374151"/>
                </a:solidFill>
                <a:latin typeface="Arial"/>
                <a:ea typeface="Arial"/>
                <a:cs typeface="Arial"/>
                <a:sym typeface="Arial"/>
              </a:rPr>
              <a:t>Providing braille or tactile materials, such as raised-line drawings or tactile graphics, for students with visual impairments. </a:t>
            </a:r>
            <a:endParaRPr b="0" i="0" sz="1200">
              <a:solidFill>
                <a:srgbClr val="000000"/>
              </a:solidFill>
              <a:latin typeface="Arial"/>
              <a:ea typeface="Arial"/>
              <a:cs typeface="Arial"/>
              <a:sym typeface="Arial"/>
            </a:endParaRPr>
          </a:p>
          <a:p>
            <a:pPr indent="-342900" lvl="1" marL="914400" rtl="0" algn="l">
              <a:lnSpc>
                <a:spcPct val="80000"/>
              </a:lnSpc>
              <a:spcBef>
                <a:spcPts val="0"/>
              </a:spcBef>
              <a:spcAft>
                <a:spcPts val="0"/>
              </a:spcAft>
              <a:buSzPts val="1800"/>
              <a:buFont typeface="Arial"/>
              <a:buChar char="•"/>
            </a:pPr>
            <a:r>
              <a:rPr b="0" i="0" lang="en-US" sz="1200">
                <a:solidFill>
                  <a:srgbClr val="374151"/>
                </a:solidFill>
                <a:latin typeface="Arial"/>
                <a:ea typeface="Arial"/>
                <a:cs typeface="Arial"/>
                <a:sym typeface="Arial"/>
              </a:rPr>
              <a:t>Using hands-on learning experiences and manipulatives to support understanding for students with tactile sensitivities. </a:t>
            </a:r>
            <a:endParaRPr b="0" i="0" sz="1200">
              <a:solidFill>
                <a:srgbClr val="000000"/>
              </a:solidFill>
              <a:latin typeface="Arial"/>
              <a:ea typeface="Arial"/>
              <a:cs typeface="Arial"/>
              <a:sym typeface="Arial"/>
            </a:endParaRPr>
          </a:p>
          <a:p>
            <a:pPr indent="-342900" lvl="1" marL="914400" rtl="0" algn="l">
              <a:lnSpc>
                <a:spcPct val="80000"/>
              </a:lnSpc>
              <a:spcBef>
                <a:spcPts val="0"/>
              </a:spcBef>
              <a:spcAft>
                <a:spcPts val="0"/>
              </a:spcAft>
              <a:buSzPts val="1800"/>
              <a:buFont typeface="Arial"/>
              <a:buChar char="•"/>
            </a:pPr>
            <a:r>
              <a:rPr b="0" i="0" lang="en-US" sz="1200">
                <a:solidFill>
                  <a:srgbClr val="374151"/>
                </a:solidFill>
                <a:latin typeface="Arial"/>
                <a:ea typeface="Arial"/>
                <a:cs typeface="Arial"/>
                <a:sym typeface="Arial"/>
              </a:rPr>
              <a:t>Offering adaptive equipment, such as adaptive keyboards or touch-sensitive devices, for students with dexterity or fine motor skill challenges. </a:t>
            </a:r>
            <a:endParaRPr b="0" i="0" sz="1200">
              <a:solidFill>
                <a:srgbClr val="000000"/>
              </a:solidFill>
              <a:latin typeface="Arial"/>
              <a:ea typeface="Arial"/>
              <a:cs typeface="Arial"/>
              <a:sym typeface="Arial"/>
            </a:endParaRPr>
          </a:p>
          <a:p>
            <a:pPr indent="-342900" lvl="0" marL="457200" rtl="0" algn="l">
              <a:lnSpc>
                <a:spcPct val="80000"/>
              </a:lnSpc>
              <a:spcBef>
                <a:spcPts val="0"/>
              </a:spcBef>
              <a:spcAft>
                <a:spcPts val="0"/>
              </a:spcAft>
              <a:buSzPts val="1800"/>
              <a:buFont typeface="Arial"/>
              <a:buAutoNum type="arabicPeriod"/>
            </a:pPr>
            <a:r>
              <a:rPr b="1" i="0" lang="en-US" sz="1200">
                <a:solidFill>
                  <a:srgbClr val="374151"/>
                </a:solidFill>
                <a:latin typeface="Arial"/>
                <a:ea typeface="Arial"/>
                <a:cs typeface="Arial"/>
                <a:sym typeface="Arial"/>
              </a:rPr>
              <a:t>Olfactory and Gustatory Accommodations: </a:t>
            </a:r>
            <a:endParaRPr b="1" i="0" sz="1200">
              <a:solidFill>
                <a:srgbClr val="000000"/>
              </a:solidFill>
              <a:latin typeface="Arial"/>
              <a:ea typeface="Arial"/>
              <a:cs typeface="Arial"/>
              <a:sym typeface="Arial"/>
            </a:endParaRPr>
          </a:p>
          <a:p>
            <a:pPr indent="-342900" lvl="1" marL="914400" rtl="0" algn="l">
              <a:lnSpc>
                <a:spcPct val="80000"/>
              </a:lnSpc>
              <a:spcBef>
                <a:spcPts val="0"/>
              </a:spcBef>
              <a:spcAft>
                <a:spcPts val="0"/>
              </a:spcAft>
              <a:buSzPts val="1800"/>
              <a:buFont typeface="Arial"/>
              <a:buChar char="•"/>
            </a:pPr>
            <a:r>
              <a:rPr b="0" i="0" lang="en-US" sz="1200">
                <a:solidFill>
                  <a:srgbClr val="374151"/>
                </a:solidFill>
                <a:latin typeface="Arial"/>
                <a:ea typeface="Arial"/>
                <a:cs typeface="Arial"/>
                <a:sym typeface="Arial"/>
              </a:rPr>
              <a:t>Implementing fragrance-free policies or minimizing strong scents in the school environment to accommodate students with sensitivities to smells. </a:t>
            </a:r>
            <a:endParaRPr b="0" i="0" sz="1200">
              <a:solidFill>
                <a:srgbClr val="000000"/>
              </a:solidFill>
              <a:latin typeface="Arial"/>
              <a:ea typeface="Arial"/>
              <a:cs typeface="Arial"/>
              <a:sym typeface="Arial"/>
            </a:endParaRPr>
          </a:p>
          <a:p>
            <a:pPr indent="-342900" lvl="1" marL="914400" rtl="0" algn="l">
              <a:lnSpc>
                <a:spcPct val="80000"/>
              </a:lnSpc>
              <a:spcBef>
                <a:spcPts val="0"/>
              </a:spcBef>
              <a:spcAft>
                <a:spcPts val="0"/>
              </a:spcAft>
              <a:buSzPts val="1800"/>
              <a:buFont typeface="Arial"/>
              <a:buChar char="•"/>
            </a:pPr>
            <a:r>
              <a:rPr b="0" i="0" lang="en-US" sz="1200">
                <a:solidFill>
                  <a:srgbClr val="374151"/>
                </a:solidFill>
                <a:latin typeface="Arial"/>
                <a:ea typeface="Arial"/>
                <a:cs typeface="Arial"/>
                <a:sym typeface="Arial"/>
              </a:rPr>
              <a:t>Providing alternatives or accommodations for students with specific dietary needs or allergies related to taste or smell.</a:t>
            </a:r>
            <a:endParaRPr b="0" i="0" sz="1200">
              <a:solidFill>
                <a:srgbClr val="000000"/>
              </a:solidFill>
              <a:latin typeface="Arial"/>
              <a:ea typeface="Arial"/>
              <a:cs typeface="Arial"/>
              <a:sym typeface="Arial"/>
            </a:endParaRPr>
          </a:p>
        </p:txBody>
      </p:sp>
      <p:sp>
        <p:nvSpPr>
          <p:cNvPr id="240" name="Google Shape;240;p25"/>
          <p:cNvSpPr txBox="1"/>
          <p:nvPr/>
        </p:nvSpPr>
        <p:spPr>
          <a:xfrm>
            <a:off x="2830834" y="6513790"/>
            <a:ext cx="11977068" cy="369332"/>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None/>
            </a:pPr>
            <a:r>
              <a:rPr b="0" i="0" lang="en-US" sz="600" u="none" cap="none" strike="noStrike">
                <a:solidFill>
                  <a:srgbClr val="000000"/>
                </a:solidFill>
                <a:latin typeface="Arial"/>
                <a:ea typeface="Arial"/>
                <a:cs typeface="Arial"/>
                <a:sym typeface="Arial"/>
              </a:rPr>
              <a:t>National Center on Accessible Educational Materials. (n.d.). Sensory Impairments. Retrieved from </a:t>
            </a:r>
            <a:r>
              <a:rPr b="0" i="0" lang="en-US" sz="600" u="sng" cap="none" strike="noStrike">
                <a:solidFill>
                  <a:srgbClr val="000000"/>
                </a:solidFill>
                <a:latin typeface="Arial"/>
                <a:ea typeface="Arial"/>
                <a:cs typeface="Arial"/>
                <a:sym typeface="Arial"/>
                <a:hlinkClick r:id="rId3">
                  <a:extLst>
                    <a:ext uri="{A12FA001-AC4F-418D-AE19-62706E023703}">
                      <ahyp:hlinkClr val="tx"/>
                    </a:ext>
                  </a:extLst>
                </a:hlinkClick>
              </a:rPr>
              <a:t>https://aem.cast.org/learn/accessibility/sensory-impairments</a:t>
            </a:r>
            <a:r>
              <a:rPr b="0" i="0" lang="en-US" sz="600" u="none" cap="none" strike="noStrike">
                <a:solidFill>
                  <a:srgbClr val="000000"/>
                </a:solidFill>
                <a:latin typeface="Arial"/>
                <a:ea typeface="Arial"/>
                <a:cs typeface="Arial"/>
                <a:sym typeface="Arial"/>
              </a:rPr>
              <a:t> </a:t>
            </a:r>
            <a:endParaRPr/>
          </a:p>
          <a:p>
            <a:pPr indent="-342900" lvl="0" marL="342900" marR="0" rtl="0" algn="l">
              <a:lnSpc>
                <a:spcPct val="100000"/>
              </a:lnSpc>
              <a:spcBef>
                <a:spcPts val="0"/>
              </a:spcBef>
              <a:spcAft>
                <a:spcPts val="0"/>
              </a:spcAft>
              <a:buNone/>
            </a:pPr>
            <a:r>
              <a:rPr b="0" i="0" lang="en-US" sz="600" u="none" cap="none" strike="noStrike">
                <a:solidFill>
                  <a:srgbClr val="000000"/>
                </a:solidFill>
                <a:latin typeface="Arial"/>
                <a:ea typeface="Arial"/>
                <a:cs typeface="Arial"/>
                <a:sym typeface="Arial"/>
              </a:rPr>
              <a:t>Center for Parent Information and Resources. (n.d.). Teaching Students with Visual Impairments. Retrieved from </a:t>
            </a:r>
            <a:r>
              <a:rPr b="0" i="0" lang="en-US" sz="600" u="sng" cap="none" strike="noStrike">
                <a:solidFill>
                  <a:srgbClr val="000000"/>
                </a:solidFill>
                <a:latin typeface="Arial"/>
                <a:ea typeface="Arial"/>
                <a:cs typeface="Arial"/>
                <a:sym typeface="Arial"/>
                <a:hlinkClick r:id="rId4">
                  <a:extLst>
                    <a:ext uri="{A12FA001-AC4F-418D-AE19-62706E023703}">
                      <ahyp:hlinkClr val="tx"/>
                    </a:ext>
                  </a:extLst>
                </a:hlinkClick>
              </a:rPr>
              <a:t>https://www.parentcenterhub.org/visualimpairment/</a:t>
            </a:r>
            <a:r>
              <a:rPr b="0" i="0" lang="en-US" sz="600" u="none" cap="none" strike="noStrike">
                <a:solidFill>
                  <a:srgbClr val="000000"/>
                </a:solidFill>
                <a:latin typeface="Arial"/>
                <a:ea typeface="Arial"/>
                <a:cs typeface="Arial"/>
                <a:sym typeface="Arial"/>
              </a:rPr>
              <a:t> </a:t>
            </a:r>
            <a:endParaRPr/>
          </a:p>
          <a:p>
            <a:pPr indent="-342900" lvl="0" marL="342900" marR="0" rtl="0" algn="l">
              <a:lnSpc>
                <a:spcPct val="100000"/>
              </a:lnSpc>
              <a:spcBef>
                <a:spcPts val="0"/>
              </a:spcBef>
              <a:spcAft>
                <a:spcPts val="0"/>
              </a:spcAft>
              <a:buNone/>
            </a:pPr>
            <a:r>
              <a:rPr b="0" i="0" lang="en-US" sz="600" u="none" cap="none" strike="noStrike">
                <a:solidFill>
                  <a:srgbClr val="000000"/>
                </a:solidFill>
                <a:latin typeface="Arial"/>
                <a:ea typeface="Arial"/>
                <a:cs typeface="Arial"/>
                <a:sym typeface="Arial"/>
              </a:rPr>
              <a:t>California Department of Education. (2012). Supporting Students with Hearing Loss: A Guide for Teachers. Retrieved from </a:t>
            </a:r>
            <a:r>
              <a:rPr b="0" i="0" lang="en-US" sz="600" u="sng" cap="none" strike="noStrike">
                <a:solidFill>
                  <a:srgbClr val="000000"/>
                </a:solidFill>
                <a:latin typeface="Arial"/>
                <a:ea typeface="Arial"/>
                <a:cs typeface="Arial"/>
                <a:sym typeface="Arial"/>
                <a:hlinkClick r:id="rId5">
                  <a:extLst>
                    <a:ext uri="{A12FA001-AC4F-418D-AE19-62706E023703}">
                      <ahyp:hlinkClr val="tx"/>
                    </a:ext>
                  </a:extLst>
                </a:hlinkClick>
              </a:rPr>
              <a:t>https://www.cde.ca.gov/sp/ss/lr/documents/suppgdehear.pdf</a:t>
            </a:r>
            <a:r>
              <a:rPr b="0" i="0" lang="en-US" sz="600" u="none" cap="none" strike="noStrike">
                <a:solidFill>
                  <a:srgbClr val="000000"/>
                </a:solidFill>
                <a:latin typeface="Arial"/>
                <a:ea typeface="Arial"/>
                <a:cs typeface="Arial"/>
                <a:sym typeface="Arial"/>
              </a:rPr>
              <a:t>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4" name="Shape 244"/>
        <p:cNvGrpSpPr/>
        <p:nvPr/>
      </p:nvGrpSpPr>
      <p:grpSpPr>
        <a:xfrm>
          <a:off x="0" y="0"/>
          <a:ext cx="0" cy="0"/>
          <a:chOff x="0" y="0"/>
          <a:chExt cx="0" cy="0"/>
        </a:xfrm>
      </p:grpSpPr>
      <p:sp>
        <p:nvSpPr>
          <p:cNvPr id="245" name="Google Shape;245;p26"/>
          <p:cNvSpPr/>
          <p:nvPr/>
        </p:nvSpPr>
        <p:spPr>
          <a:xfrm>
            <a:off x="3048"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6" name="Google Shape;246;p26"/>
          <p:cNvSpPr/>
          <p:nvPr/>
        </p:nvSpPr>
        <p:spPr>
          <a:xfrm>
            <a:off x="1" y="0"/>
            <a:ext cx="4167271" cy="6858000"/>
          </a:xfrm>
          <a:custGeom>
            <a:rect b="b" l="l" r="r" t="t"/>
            <a:pathLst>
              <a:path extrusionOk="0" h="6858000" w="4167271">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47" name="Google Shape;247;p26"/>
          <p:cNvSpPr txBox="1"/>
          <p:nvPr>
            <p:ph type="title"/>
          </p:nvPr>
        </p:nvSpPr>
        <p:spPr>
          <a:xfrm>
            <a:off x="686834" y="1153572"/>
            <a:ext cx="3200400" cy="44611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US" sz="2800">
                <a:solidFill>
                  <a:srgbClr val="FFFFFF"/>
                </a:solidFill>
                <a:latin typeface="Arial"/>
                <a:ea typeface="Arial"/>
                <a:cs typeface="Arial"/>
                <a:sym typeface="Arial"/>
              </a:rPr>
              <a:t>Accommodations for Sensory Disabilities</a:t>
            </a:r>
            <a:br>
              <a:rPr b="1" lang="en-US" sz="2800">
                <a:solidFill>
                  <a:srgbClr val="FFFFFF"/>
                </a:solidFill>
                <a:latin typeface="Arial"/>
                <a:ea typeface="Arial"/>
                <a:cs typeface="Arial"/>
                <a:sym typeface="Arial"/>
              </a:rPr>
            </a:br>
            <a:r>
              <a:rPr lang="en-US" sz="1400">
                <a:solidFill>
                  <a:srgbClr val="FFFFFF"/>
                </a:solidFill>
                <a:latin typeface="Arial"/>
                <a:ea typeface="Arial"/>
                <a:cs typeface="Arial"/>
                <a:sym typeface="Arial"/>
              </a:rPr>
              <a:t>(in the workplace)</a:t>
            </a:r>
            <a:endParaRPr sz="1400">
              <a:solidFill>
                <a:srgbClr val="FFFFFF"/>
              </a:solidFill>
            </a:endParaRPr>
          </a:p>
        </p:txBody>
      </p:sp>
      <p:sp>
        <p:nvSpPr>
          <p:cNvPr id="248" name="Google Shape;248;p26"/>
          <p:cNvSpPr/>
          <p:nvPr/>
        </p:nvSpPr>
        <p:spPr>
          <a:xfrm flipH="1" rot="10800000">
            <a:off x="7550402" y="2455479"/>
            <a:ext cx="4083433" cy="4083433"/>
          </a:xfrm>
          <a:prstGeom prst="arc">
            <a:avLst>
              <a:gd fmla="val 16200000" name="adj1"/>
              <a:gd fmla="val 0" name="adj2"/>
            </a:avLst>
          </a:prstGeom>
          <a:noFill/>
          <a:ln cap="rnd" cmpd="sng" w="127000">
            <a:solidFill>
              <a:schemeClr val="accent4"/>
            </a:solidFill>
            <a:prstDash val="dash"/>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dk1"/>
              </a:solidFill>
              <a:latin typeface="Arial"/>
              <a:ea typeface="Arial"/>
              <a:cs typeface="Arial"/>
              <a:sym typeface="Arial"/>
            </a:endParaRPr>
          </a:p>
        </p:txBody>
      </p:sp>
      <p:sp>
        <p:nvSpPr>
          <p:cNvPr id="249" name="Google Shape;249;p26"/>
          <p:cNvSpPr txBox="1"/>
          <p:nvPr>
            <p:ph idx="1" type="body"/>
          </p:nvPr>
        </p:nvSpPr>
        <p:spPr>
          <a:xfrm>
            <a:off x="4264426" y="319088"/>
            <a:ext cx="6906491" cy="5585619"/>
          </a:xfrm>
          <a:prstGeom prst="rect">
            <a:avLst/>
          </a:prstGeom>
          <a:noFill/>
          <a:ln>
            <a:noFill/>
          </a:ln>
        </p:spPr>
        <p:txBody>
          <a:bodyPr anchorCtr="0" anchor="ctr" bIns="45700" lIns="91425" spcFirstLastPara="1" rIns="91425" wrap="square" tIns="45700">
            <a:noAutofit/>
          </a:bodyPr>
          <a:lstStyle/>
          <a:p>
            <a:pPr indent="-342900" lvl="0" marL="457200" rtl="0" algn="l">
              <a:lnSpc>
                <a:spcPct val="80000"/>
              </a:lnSpc>
              <a:spcBef>
                <a:spcPts val="0"/>
              </a:spcBef>
              <a:spcAft>
                <a:spcPts val="0"/>
              </a:spcAft>
              <a:buSzPts val="1800"/>
              <a:buFont typeface="Arial"/>
              <a:buAutoNum type="arabicPeriod"/>
            </a:pPr>
            <a:r>
              <a:rPr b="1" i="0" lang="en-US" sz="1200">
                <a:latin typeface="Arial"/>
                <a:ea typeface="Arial"/>
                <a:cs typeface="Arial"/>
                <a:sym typeface="Arial"/>
              </a:rPr>
              <a:t>Visual Accommodations: </a:t>
            </a:r>
            <a:endParaRPr/>
          </a:p>
          <a:p>
            <a:pPr indent="-342900" lvl="1" marL="914400" rtl="0" algn="l">
              <a:lnSpc>
                <a:spcPct val="80000"/>
              </a:lnSpc>
              <a:spcBef>
                <a:spcPts val="0"/>
              </a:spcBef>
              <a:spcAft>
                <a:spcPts val="0"/>
              </a:spcAft>
              <a:buSzPts val="1800"/>
              <a:buFont typeface="Arial"/>
              <a:buChar char="•"/>
            </a:pPr>
            <a:r>
              <a:rPr b="0" i="0" lang="en-US" sz="1200">
                <a:latin typeface="Arial"/>
                <a:ea typeface="Arial"/>
                <a:cs typeface="Arial"/>
                <a:sym typeface="Arial"/>
              </a:rPr>
              <a:t>Providing task lighting or adjustable lighting to accommodate individuals with visual impairments. </a:t>
            </a:r>
            <a:endParaRPr/>
          </a:p>
          <a:p>
            <a:pPr indent="-342900" lvl="1" marL="914400" rtl="0" algn="l">
              <a:lnSpc>
                <a:spcPct val="80000"/>
              </a:lnSpc>
              <a:spcBef>
                <a:spcPts val="0"/>
              </a:spcBef>
              <a:spcAft>
                <a:spcPts val="0"/>
              </a:spcAft>
              <a:buSzPts val="1800"/>
              <a:buFont typeface="Arial"/>
              <a:buChar char="•"/>
            </a:pPr>
            <a:r>
              <a:rPr b="0" i="0" lang="en-US" sz="1200">
                <a:latin typeface="Arial"/>
                <a:ea typeface="Arial"/>
                <a:cs typeface="Arial"/>
                <a:sym typeface="Arial"/>
              </a:rPr>
              <a:t>Using high-contrast colors for signage, labels, and written materials. </a:t>
            </a:r>
            <a:endParaRPr/>
          </a:p>
          <a:p>
            <a:pPr indent="-342900" lvl="1" marL="914400" rtl="0" algn="l">
              <a:lnSpc>
                <a:spcPct val="80000"/>
              </a:lnSpc>
              <a:spcBef>
                <a:spcPts val="0"/>
              </a:spcBef>
              <a:spcAft>
                <a:spcPts val="0"/>
              </a:spcAft>
              <a:buSzPts val="1800"/>
              <a:buFont typeface="Arial"/>
              <a:buChar char="•"/>
            </a:pPr>
            <a:r>
              <a:rPr b="0" i="0" lang="en-US" sz="1200">
                <a:latin typeface="Arial"/>
                <a:ea typeface="Arial"/>
                <a:cs typeface="Arial"/>
                <a:sym typeface="Arial"/>
              </a:rPr>
              <a:t>Offering screen magnification software or large-print materials for employees with low vision. </a:t>
            </a:r>
            <a:endParaRPr/>
          </a:p>
          <a:p>
            <a:pPr indent="-342900" lvl="1" marL="914400" rtl="0" algn="l">
              <a:lnSpc>
                <a:spcPct val="80000"/>
              </a:lnSpc>
              <a:spcBef>
                <a:spcPts val="0"/>
              </a:spcBef>
              <a:spcAft>
                <a:spcPts val="0"/>
              </a:spcAft>
              <a:buSzPts val="1800"/>
              <a:buFont typeface="Arial"/>
              <a:buChar char="•"/>
            </a:pPr>
            <a:r>
              <a:rPr b="0" i="0" lang="en-US" sz="1200">
                <a:latin typeface="Arial"/>
                <a:ea typeface="Arial"/>
                <a:cs typeface="Arial"/>
                <a:sym typeface="Arial"/>
              </a:rPr>
              <a:t>Implementing accessible digital technologies, such as screen readers or screen magnifiers, for individuals with visual impairments. </a:t>
            </a:r>
            <a:endParaRPr/>
          </a:p>
          <a:p>
            <a:pPr indent="-342900" lvl="0" marL="457200" rtl="0" algn="l">
              <a:lnSpc>
                <a:spcPct val="80000"/>
              </a:lnSpc>
              <a:spcBef>
                <a:spcPts val="0"/>
              </a:spcBef>
              <a:spcAft>
                <a:spcPts val="0"/>
              </a:spcAft>
              <a:buSzPts val="1800"/>
              <a:buFont typeface="Arial"/>
              <a:buAutoNum type="arabicPeriod"/>
            </a:pPr>
            <a:r>
              <a:rPr b="1" i="0" lang="en-US" sz="1200">
                <a:latin typeface="Arial"/>
                <a:ea typeface="Arial"/>
                <a:cs typeface="Arial"/>
                <a:sym typeface="Arial"/>
              </a:rPr>
              <a:t>Hearing Accommodations: </a:t>
            </a:r>
            <a:endParaRPr/>
          </a:p>
          <a:p>
            <a:pPr indent="-342900" lvl="1" marL="914400" rtl="0" algn="l">
              <a:lnSpc>
                <a:spcPct val="80000"/>
              </a:lnSpc>
              <a:spcBef>
                <a:spcPts val="0"/>
              </a:spcBef>
              <a:spcAft>
                <a:spcPts val="0"/>
              </a:spcAft>
              <a:buSzPts val="1800"/>
              <a:buFont typeface="Arial"/>
              <a:buChar char="•"/>
            </a:pPr>
            <a:r>
              <a:rPr b="0" i="0" lang="en-US" sz="1200">
                <a:latin typeface="Arial"/>
                <a:ea typeface="Arial"/>
                <a:cs typeface="Arial"/>
                <a:sym typeface="Arial"/>
              </a:rPr>
              <a:t>Providing assistive listening devices, such as hearing aids or personal amplification systems, for individuals with hearing impairments. </a:t>
            </a:r>
            <a:endParaRPr/>
          </a:p>
          <a:p>
            <a:pPr indent="-342900" lvl="1" marL="914400" rtl="0" algn="l">
              <a:lnSpc>
                <a:spcPct val="80000"/>
              </a:lnSpc>
              <a:spcBef>
                <a:spcPts val="0"/>
              </a:spcBef>
              <a:spcAft>
                <a:spcPts val="0"/>
              </a:spcAft>
              <a:buSzPts val="1800"/>
              <a:buFont typeface="Arial"/>
              <a:buChar char="•"/>
            </a:pPr>
            <a:r>
              <a:rPr b="0" i="0" lang="en-US" sz="1200">
                <a:latin typeface="Arial"/>
                <a:ea typeface="Arial"/>
                <a:cs typeface="Arial"/>
                <a:sym typeface="Arial"/>
              </a:rPr>
              <a:t>Ensuring clear and consistent communication by using visual cues, written instructions, and gestures when interacting with employees with hearing impairments. </a:t>
            </a:r>
            <a:endParaRPr/>
          </a:p>
          <a:p>
            <a:pPr indent="-342900" lvl="1" marL="914400" rtl="0" algn="l">
              <a:lnSpc>
                <a:spcPct val="80000"/>
              </a:lnSpc>
              <a:spcBef>
                <a:spcPts val="0"/>
              </a:spcBef>
              <a:spcAft>
                <a:spcPts val="0"/>
              </a:spcAft>
              <a:buSzPts val="1800"/>
              <a:buFont typeface="Arial"/>
              <a:buChar char="•"/>
            </a:pPr>
            <a:r>
              <a:rPr b="0" i="0" lang="en-US" sz="1200">
                <a:latin typeface="Arial"/>
                <a:ea typeface="Arial"/>
                <a:cs typeface="Arial"/>
                <a:sym typeface="Arial"/>
              </a:rPr>
              <a:t>Offering captioning services or providing transcripts for audio or video materials. </a:t>
            </a:r>
            <a:endParaRPr/>
          </a:p>
          <a:p>
            <a:pPr indent="-342900" lvl="1" marL="914400" rtl="0" algn="l">
              <a:lnSpc>
                <a:spcPct val="80000"/>
              </a:lnSpc>
              <a:spcBef>
                <a:spcPts val="0"/>
              </a:spcBef>
              <a:spcAft>
                <a:spcPts val="0"/>
              </a:spcAft>
              <a:buSzPts val="1800"/>
              <a:buFont typeface="Arial"/>
              <a:buChar char="•"/>
            </a:pPr>
            <a:r>
              <a:rPr b="0" i="0" lang="en-US" sz="1200">
                <a:latin typeface="Arial"/>
                <a:ea typeface="Arial"/>
                <a:cs typeface="Arial"/>
                <a:sym typeface="Arial"/>
              </a:rPr>
              <a:t>Creating quiet spaces or implementing soundproofing measures to reduce noise distractions for employees with hearing sensitivities. </a:t>
            </a:r>
            <a:endParaRPr/>
          </a:p>
          <a:p>
            <a:pPr indent="-342900" lvl="0" marL="457200" rtl="0" algn="l">
              <a:lnSpc>
                <a:spcPct val="80000"/>
              </a:lnSpc>
              <a:spcBef>
                <a:spcPts val="0"/>
              </a:spcBef>
              <a:spcAft>
                <a:spcPts val="0"/>
              </a:spcAft>
              <a:buSzPts val="1800"/>
              <a:buFont typeface="Arial"/>
              <a:buAutoNum type="arabicPeriod"/>
            </a:pPr>
            <a:r>
              <a:rPr b="1" i="0" lang="en-US" sz="1200">
                <a:latin typeface="Arial"/>
                <a:ea typeface="Arial"/>
                <a:cs typeface="Arial"/>
                <a:sym typeface="Arial"/>
              </a:rPr>
              <a:t>Tactile Accommodations: </a:t>
            </a:r>
            <a:endParaRPr/>
          </a:p>
          <a:p>
            <a:pPr indent="-342900" lvl="1" marL="914400" rtl="0" algn="l">
              <a:lnSpc>
                <a:spcPct val="80000"/>
              </a:lnSpc>
              <a:spcBef>
                <a:spcPts val="0"/>
              </a:spcBef>
              <a:spcAft>
                <a:spcPts val="0"/>
              </a:spcAft>
              <a:buSzPts val="1800"/>
              <a:buFont typeface="Arial"/>
              <a:buChar char="•"/>
            </a:pPr>
            <a:r>
              <a:rPr b="0" i="0" lang="en-US" sz="1200">
                <a:latin typeface="Arial"/>
                <a:ea typeface="Arial"/>
                <a:cs typeface="Arial"/>
                <a:sym typeface="Arial"/>
              </a:rPr>
              <a:t>Providing accessible and tactile signage, such as braille or raised lettering, for individuals with visual impairments. </a:t>
            </a:r>
            <a:endParaRPr/>
          </a:p>
          <a:p>
            <a:pPr indent="-342900" lvl="1" marL="914400" rtl="0" algn="l">
              <a:lnSpc>
                <a:spcPct val="80000"/>
              </a:lnSpc>
              <a:spcBef>
                <a:spcPts val="0"/>
              </a:spcBef>
              <a:spcAft>
                <a:spcPts val="0"/>
              </a:spcAft>
              <a:buSzPts val="1800"/>
              <a:buFont typeface="Arial"/>
              <a:buChar char="•"/>
            </a:pPr>
            <a:r>
              <a:rPr b="0" i="0" lang="en-US" sz="1200">
                <a:latin typeface="Arial"/>
                <a:ea typeface="Arial"/>
                <a:cs typeface="Arial"/>
                <a:sym typeface="Arial"/>
              </a:rPr>
              <a:t>Offering adaptive equipment or tools with tactile features to facilitate work tasks. </a:t>
            </a:r>
            <a:endParaRPr/>
          </a:p>
          <a:p>
            <a:pPr indent="-342900" lvl="1" marL="914400" rtl="0" algn="l">
              <a:lnSpc>
                <a:spcPct val="80000"/>
              </a:lnSpc>
              <a:spcBef>
                <a:spcPts val="0"/>
              </a:spcBef>
              <a:spcAft>
                <a:spcPts val="0"/>
              </a:spcAft>
              <a:buSzPts val="1800"/>
              <a:buFont typeface="Arial"/>
              <a:buChar char="•"/>
            </a:pPr>
            <a:r>
              <a:rPr b="0" i="0" lang="en-US" sz="1200">
                <a:latin typeface="Arial"/>
                <a:ea typeface="Arial"/>
                <a:cs typeface="Arial"/>
                <a:sym typeface="Arial"/>
              </a:rPr>
              <a:t>Providing alternative methods for information dissemination, such as using tactile graphics or 3D models for individuals with visual impairments. </a:t>
            </a:r>
            <a:endParaRPr/>
          </a:p>
          <a:p>
            <a:pPr indent="-342900" lvl="0" marL="457200" rtl="0" algn="l">
              <a:lnSpc>
                <a:spcPct val="80000"/>
              </a:lnSpc>
              <a:spcBef>
                <a:spcPts val="0"/>
              </a:spcBef>
              <a:spcAft>
                <a:spcPts val="0"/>
              </a:spcAft>
              <a:buSzPts val="1800"/>
              <a:buFont typeface="Arial"/>
              <a:buAutoNum type="arabicPeriod"/>
            </a:pPr>
            <a:r>
              <a:rPr b="1" i="0" lang="en-US" sz="1200">
                <a:latin typeface="Arial"/>
                <a:ea typeface="Arial"/>
                <a:cs typeface="Arial"/>
                <a:sym typeface="Arial"/>
              </a:rPr>
              <a:t>Olfactory and Gustatory Accommodations: </a:t>
            </a:r>
            <a:endParaRPr/>
          </a:p>
          <a:p>
            <a:pPr indent="-342900" lvl="1" marL="914400" rtl="0" algn="l">
              <a:lnSpc>
                <a:spcPct val="80000"/>
              </a:lnSpc>
              <a:spcBef>
                <a:spcPts val="0"/>
              </a:spcBef>
              <a:spcAft>
                <a:spcPts val="0"/>
              </a:spcAft>
              <a:buSzPts val="1800"/>
              <a:buFont typeface="Arial"/>
              <a:buChar char="•"/>
            </a:pPr>
            <a:r>
              <a:rPr b="0" i="0" lang="en-US" sz="1200">
                <a:latin typeface="Arial"/>
                <a:ea typeface="Arial"/>
                <a:cs typeface="Arial"/>
                <a:sym typeface="Arial"/>
              </a:rPr>
              <a:t>Implementing fragrance-free policies to accommodate employees with sensitivities to scents. </a:t>
            </a:r>
            <a:endParaRPr/>
          </a:p>
          <a:p>
            <a:pPr indent="-342900" lvl="1" marL="914400" rtl="0" algn="l">
              <a:lnSpc>
                <a:spcPct val="80000"/>
              </a:lnSpc>
              <a:spcBef>
                <a:spcPts val="0"/>
              </a:spcBef>
              <a:spcAft>
                <a:spcPts val="0"/>
              </a:spcAft>
              <a:buSzPts val="1800"/>
              <a:buFont typeface="Arial"/>
              <a:buChar char="•"/>
            </a:pPr>
            <a:r>
              <a:rPr b="0" i="0" lang="en-US" sz="1200">
                <a:latin typeface="Arial"/>
                <a:ea typeface="Arial"/>
                <a:cs typeface="Arial"/>
                <a:sym typeface="Arial"/>
              </a:rPr>
              <a:t>Ensuring availability of fragrance-free or unscented products in shared spaces like restrooms. </a:t>
            </a:r>
            <a:endParaRPr/>
          </a:p>
          <a:p>
            <a:pPr indent="-342900" lvl="1" marL="914400" rtl="0" algn="l">
              <a:lnSpc>
                <a:spcPct val="80000"/>
              </a:lnSpc>
              <a:spcBef>
                <a:spcPts val="0"/>
              </a:spcBef>
              <a:spcAft>
                <a:spcPts val="0"/>
              </a:spcAft>
              <a:buSzPts val="1800"/>
              <a:buFont typeface="Arial"/>
              <a:buChar char="•"/>
            </a:pPr>
            <a:r>
              <a:rPr b="0" i="0" lang="en-US" sz="1200">
                <a:latin typeface="Arial"/>
                <a:ea typeface="Arial"/>
                <a:cs typeface="Arial"/>
                <a:sym typeface="Arial"/>
              </a:rPr>
              <a:t>Allowing employees with specific dietary needs related to taste or allergies to have access to appropriate food options.</a:t>
            </a:r>
            <a:endParaRPr/>
          </a:p>
        </p:txBody>
      </p:sp>
      <p:sp>
        <p:nvSpPr>
          <p:cNvPr id="250" name="Google Shape;250;p26"/>
          <p:cNvSpPr txBox="1"/>
          <p:nvPr/>
        </p:nvSpPr>
        <p:spPr>
          <a:xfrm>
            <a:off x="2830834" y="6513790"/>
            <a:ext cx="11977068" cy="369332"/>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None/>
            </a:pPr>
            <a:r>
              <a:rPr b="0" i="0" lang="en-US" sz="600" u="none" cap="none" strike="noStrike">
                <a:solidFill>
                  <a:srgbClr val="000000"/>
                </a:solidFill>
                <a:latin typeface="Arial"/>
                <a:ea typeface="Arial"/>
                <a:cs typeface="Arial"/>
                <a:sym typeface="Arial"/>
              </a:rPr>
              <a:t>Job Accommodation Network (JAN). (n.d.). Accommodation and Compliance Series: Employees with Sensory Disabilities. Retrieved from </a:t>
            </a:r>
            <a:r>
              <a:rPr b="0" i="0" lang="en-US" sz="600" u="sng" cap="none" strike="noStrike">
                <a:solidFill>
                  <a:srgbClr val="000000"/>
                </a:solidFill>
                <a:latin typeface="Arial"/>
                <a:ea typeface="Arial"/>
                <a:cs typeface="Arial"/>
                <a:sym typeface="Arial"/>
                <a:hlinkClick r:id="rId3">
                  <a:extLst>
                    <a:ext uri="{A12FA001-AC4F-418D-AE19-62706E023703}">
                      <ahyp:hlinkClr val="tx"/>
                    </a:ext>
                  </a:extLst>
                </a:hlinkClick>
              </a:rPr>
              <a:t>https://askjan.org/disabilities/Sensory.cfm</a:t>
            </a:r>
            <a:r>
              <a:rPr b="0" i="0" lang="en-US" sz="600" u="none" cap="none" strike="noStrike">
                <a:solidFill>
                  <a:srgbClr val="000000"/>
                </a:solidFill>
                <a:latin typeface="Arial"/>
                <a:ea typeface="Arial"/>
                <a:cs typeface="Arial"/>
                <a:sym typeface="Arial"/>
              </a:rPr>
              <a:t>  </a:t>
            </a:r>
            <a:endParaRPr/>
          </a:p>
          <a:p>
            <a:pPr indent="-342900" lvl="0" marL="342900" marR="0" rtl="0" algn="l">
              <a:lnSpc>
                <a:spcPct val="100000"/>
              </a:lnSpc>
              <a:spcBef>
                <a:spcPts val="0"/>
              </a:spcBef>
              <a:spcAft>
                <a:spcPts val="0"/>
              </a:spcAft>
              <a:buNone/>
            </a:pPr>
            <a:r>
              <a:rPr b="0" i="0" lang="en-US" sz="600" u="none" cap="none" strike="noStrike">
                <a:solidFill>
                  <a:srgbClr val="000000"/>
                </a:solidFill>
                <a:latin typeface="Arial"/>
                <a:ea typeface="Arial"/>
                <a:cs typeface="Arial"/>
                <a:sym typeface="Arial"/>
              </a:rPr>
              <a:t>U.S. Department of Labor, Office of Disability Employment Policy. (2017). Accommodation Ideas for Specific Disabilities: Hearing Impairments. Retrieved from </a:t>
            </a:r>
            <a:r>
              <a:rPr b="0" i="0" lang="en-US" sz="600" u="sng" cap="none" strike="noStrike">
                <a:solidFill>
                  <a:srgbClr val="000000"/>
                </a:solidFill>
                <a:latin typeface="Arial"/>
                <a:ea typeface="Arial"/>
                <a:cs typeface="Arial"/>
                <a:sym typeface="Arial"/>
                <a:hlinkClick r:id="rId4">
                  <a:extLst>
                    <a:ext uri="{A12FA001-AC4F-418D-AE19-62706E023703}">
                      <ahyp:hlinkClr val="tx"/>
                    </a:ext>
                  </a:extLst>
                </a:hlinkClick>
              </a:rPr>
              <a:t>https://www.dol.gov/odep/topics/Accommodations_Specific.htm#Hearing</a:t>
            </a:r>
            <a:r>
              <a:rPr b="0" i="0" lang="en-US" sz="600" u="none" cap="none" strike="noStrike">
                <a:solidFill>
                  <a:srgbClr val="000000"/>
                </a:solidFill>
                <a:latin typeface="Arial"/>
                <a:ea typeface="Arial"/>
                <a:cs typeface="Arial"/>
                <a:sym typeface="Arial"/>
              </a:rPr>
              <a:t> </a:t>
            </a:r>
            <a:endParaRPr/>
          </a:p>
          <a:p>
            <a:pPr indent="-342900" lvl="0" marL="342900" marR="0" rtl="0" algn="l">
              <a:lnSpc>
                <a:spcPct val="100000"/>
              </a:lnSpc>
              <a:spcBef>
                <a:spcPts val="0"/>
              </a:spcBef>
              <a:spcAft>
                <a:spcPts val="0"/>
              </a:spcAft>
              <a:buNone/>
            </a:pPr>
            <a:r>
              <a:rPr b="0" i="0" lang="en-US" sz="600" u="none" cap="none" strike="noStrike">
                <a:solidFill>
                  <a:srgbClr val="000000"/>
                </a:solidFill>
                <a:latin typeface="Arial"/>
                <a:ea typeface="Arial"/>
                <a:cs typeface="Arial"/>
                <a:sym typeface="Arial"/>
              </a:rPr>
              <a:t>U.S. Department of Labor, Office of Disability Employment Policy. (2017). Accommodation Ideas for Specific Disabilities: Vision Impairments. Retrieved from </a:t>
            </a:r>
            <a:r>
              <a:rPr b="0" i="0" lang="en-US" sz="600" u="sng" cap="none" strike="noStrike">
                <a:solidFill>
                  <a:srgbClr val="000000"/>
                </a:solidFill>
                <a:latin typeface="Arial"/>
                <a:ea typeface="Arial"/>
                <a:cs typeface="Arial"/>
                <a:sym typeface="Arial"/>
                <a:hlinkClick r:id="rId5">
                  <a:extLst>
                    <a:ext uri="{A12FA001-AC4F-418D-AE19-62706E023703}">
                      <ahyp:hlinkClr val="tx"/>
                    </a:ext>
                  </a:extLst>
                </a:hlinkClick>
              </a:rPr>
              <a:t>https://www.dol.gov/odep/topics/Accommodations_Specific.htm#Vision</a:t>
            </a:r>
            <a:r>
              <a:rPr b="0" i="0" lang="en-US" sz="600" u="none" cap="none" strike="noStrike">
                <a:solidFill>
                  <a:srgbClr val="000000"/>
                </a:solidFill>
                <a:latin typeface="Arial"/>
                <a:ea typeface="Arial"/>
                <a:cs typeface="Arial"/>
                <a:sym typeface="Arial"/>
              </a:rPr>
              <a:t>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4" name="Shape 254"/>
        <p:cNvGrpSpPr/>
        <p:nvPr/>
      </p:nvGrpSpPr>
      <p:grpSpPr>
        <a:xfrm>
          <a:off x="0" y="0"/>
          <a:ext cx="0" cy="0"/>
          <a:chOff x="0" y="0"/>
          <a:chExt cx="0" cy="0"/>
        </a:xfrm>
      </p:grpSpPr>
      <p:sp>
        <p:nvSpPr>
          <p:cNvPr id="255" name="Google Shape;255;p27"/>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6" name="Google Shape;256;p27"/>
          <p:cNvSpPr/>
          <p:nvPr/>
        </p:nvSpPr>
        <p:spPr>
          <a:xfrm flipH="1">
            <a:off x="8576720" y="3335867"/>
            <a:ext cx="3291840" cy="3200400"/>
          </a:xfrm>
          <a:prstGeom prst="rtTriangl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7" name="Google Shape;257;p27"/>
          <p:cNvSpPr/>
          <p:nvPr/>
        </p:nvSpPr>
        <p:spPr>
          <a:xfrm>
            <a:off x="641774" y="623275"/>
            <a:ext cx="10905053" cy="5607882"/>
          </a:xfrm>
          <a:prstGeom prst="rect">
            <a:avLst/>
          </a:prstGeom>
          <a:noFill/>
          <a:ln cap="flat" cmpd="sng" w="1905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58" name="Google Shape;258;p27"/>
          <p:cNvSpPr txBox="1"/>
          <p:nvPr>
            <p:ph type="title"/>
          </p:nvPr>
        </p:nvSpPr>
        <p:spPr>
          <a:xfrm>
            <a:off x="965200" y="1383525"/>
            <a:ext cx="6339900" cy="41751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5400"/>
              <a:buNone/>
            </a:pPr>
            <a:r>
              <a:rPr lang="en-US" sz="5240">
                <a:solidFill>
                  <a:schemeClr val="dk1"/>
                </a:solidFill>
                <a:latin typeface="Arial"/>
                <a:ea typeface="Arial"/>
                <a:cs typeface="Arial"/>
                <a:sym typeface="Arial"/>
              </a:rPr>
              <a:t>Cognitive</a:t>
            </a:r>
            <a:r>
              <a:rPr lang="en-US" sz="5240">
                <a:latin typeface="Arial"/>
                <a:ea typeface="Arial"/>
                <a:cs typeface="Arial"/>
                <a:sym typeface="Arial"/>
              </a:rPr>
              <a:t> </a:t>
            </a:r>
            <a:r>
              <a:rPr lang="en-US" sz="5240">
                <a:solidFill>
                  <a:schemeClr val="dk1"/>
                </a:solidFill>
                <a:latin typeface="Arial"/>
                <a:ea typeface="Arial"/>
                <a:cs typeface="Arial"/>
                <a:sym typeface="Arial"/>
              </a:rPr>
              <a:t>Disabilities</a:t>
            </a:r>
            <a:endParaRPr sz="5240">
              <a:solidFill>
                <a:schemeClr val="dk1"/>
              </a:solidFill>
              <a:latin typeface="Arial"/>
              <a:ea typeface="Arial"/>
              <a:cs typeface="Arial"/>
              <a:sym typeface="Arial"/>
            </a:endParaRPr>
          </a:p>
          <a:p>
            <a:pPr indent="0" lvl="0" marL="0" rtl="0" algn="ctr">
              <a:lnSpc>
                <a:spcPct val="90000"/>
              </a:lnSpc>
              <a:spcBef>
                <a:spcPts val="0"/>
              </a:spcBef>
              <a:spcAft>
                <a:spcPts val="0"/>
              </a:spcAft>
              <a:buSzPts val="5400"/>
              <a:buNone/>
            </a:pPr>
            <a:r>
              <a:rPr lang="en-US" sz="5240">
                <a:latin typeface="Arial"/>
                <a:ea typeface="Arial"/>
                <a:cs typeface="Arial"/>
                <a:sym typeface="Arial"/>
              </a:rPr>
              <a:t>&amp;</a:t>
            </a:r>
            <a:endParaRPr sz="5240">
              <a:latin typeface="Arial"/>
              <a:ea typeface="Arial"/>
              <a:cs typeface="Arial"/>
              <a:sym typeface="Arial"/>
            </a:endParaRPr>
          </a:p>
          <a:p>
            <a:pPr indent="0" lvl="0" marL="0" rtl="0" algn="ctr">
              <a:lnSpc>
                <a:spcPct val="90000"/>
              </a:lnSpc>
              <a:spcBef>
                <a:spcPts val="0"/>
              </a:spcBef>
              <a:spcAft>
                <a:spcPts val="0"/>
              </a:spcAft>
              <a:buSzPts val="5400"/>
              <a:buNone/>
            </a:pPr>
            <a:r>
              <a:rPr lang="en-US" sz="5240">
                <a:latin typeface="Arial"/>
                <a:ea typeface="Arial"/>
                <a:cs typeface="Arial"/>
                <a:sym typeface="Arial"/>
              </a:rPr>
              <a:t>Neurodiversity</a:t>
            </a:r>
            <a:endParaRPr sz="5240">
              <a:latin typeface="Arial"/>
              <a:ea typeface="Arial"/>
              <a:cs typeface="Arial"/>
              <a:sym typeface="Arial"/>
            </a:endParaRPr>
          </a:p>
        </p:txBody>
      </p:sp>
      <p:sp>
        <p:nvSpPr>
          <p:cNvPr id="259" name="Google Shape;259;p27"/>
          <p:cNvSpPr txBox="1"/>
          <p:nvPr>
            <p:ph idx="1" type="body"/>
          </p:nvPr>
        </p:nvSpPr>
        <p:spPr>
          <a:xfrm>
            <a:off x="7986955" y="2573422"/>
            <a:ext cx="3113064" cy="179537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2400"/>
              <a:buNone/>
            </a:pPr>
            <a:r>
              <a:rPr lang="en-US">
                <a:solidFill>
                  <a:schemeClr val="dk1"/>
                </a:solidFill>
                <a:latin typeface="Arial"/>
                <a:ea typeface="Arial"/>
                <a:cs typeface="Arial"/>
                <a:sym typeface="Arial"/>
              </a:rPr>
              <a:t>Overview &amp; Discussion</a:t>
            </a:r>
            <a:endParaRPr/>
          </a:p>
        </p:txBody>
      </p:sp>
      <p:cxnSp>
        <p:nvCxnSpPr>
          <p:cNvPr id="260" name="Google Shape;260;p27"/>
          <p:cNvCxnSpPr/>
          <p:nvPr/>
        </p:nvCxnSpPr>
        <p:spPr>
          <a:xfrm>
            <a:off x="7534656" y="1852863"/>
            <a:ext cx="0" cy="3236495"/>
          </a:xfrm>
          <a:prstGeom prst="straightConnector1">
            <a:avLst/>
          </a:prstGeom>
          <a:noFill/>
          <a:ln cap="sq" cmpd="sng" w="19050">
            <a:solidFill>
              <a:srgbClr val="3F3F3F"/>
            </a:solidFill>
            <a:prstDash val="solid"/>
            <a:round/>
            <a:headEnd len="sm" w="sm" type="none"/>
            <a:tailEnd len="sm" w="sm" type="non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grpSp>
        <p:nvGrpSpPr>
          <p:cNvPr id="266" name="Google Shape;266;p28"/>
          <p:cNvGrpSpPr/>
          <p:nvPr/>
        </p:nvGrpSpPr>
        <p:grpSpPr>
          <a:xfrm>
            <a:off x="838200" y="2017619"/>
            <a:ext cx="10515600" cy="4344548"/>
            <a:chOff x="0" y="925"/>
            <a:chExt cx="10515600" cy="4344548"/>
          </a:xfrm>
        </p:grpSpPr>
        <p:sp>
          <p:nvSpPr>
            <p:cNvPr id="267" name="Google Shape;267;p28"/>
            <p:cNvSpPr/>
            <p:nvPr/>
          </p:nvSpPr>
          <p:spPr>
            <a:xfrm>
              <a:off x="0" y="2766508"/>
              <a:ext cx="10515600" cy="1578965"/>
            </a:xfrm>
            <a:prstGeom prst="rect">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28"/>
            <p:cNvSpPr txBox="1"/>
            <p:nvPr/>
          </p:nvSpPr>
          <p:spPr>
            <a:xfrm>
              <a:off x="0" y="2766508"/>
              <a:ext cx="10515600" cy="852641"/>
            </a:xfrm>
            <a:prstGeom prst="rect">
              <a:avLst/>
            </a:prstGeom>
            <a:noFill/>
            <a:ln>
              <a:noFill/>
            </a:ln>
          </p:spPr>
          <p:txBody>
            <a:bodyPr anchorCtr="0" anchor="ctr" bIns="135125" lIns="135125" spcFirstLastPara="1" rIns="135125" wrap="square" tIns="135125">
              <a:noAutofit/>
            </a:bodyPr>
            <a:lstStyle/>
            <a:p>
              <a:pPr indent="0" lvl="0" marL="0" marR="0" rtl="0" algn="ctr">
                <a:lnSpc>
                  <a:spcPct val="90000"/>
                </a:lnSpc>
                <a:spcBef>
                  <a:spcPts val="0"/>
                </a:spcBef>
                <a:spcAft>
                  <a:spcPts val="0"/>
                </a:spcAft>
                <a:buClr>
                  <a:srgbClr val="000000"/>
                </a:buClr>
                <a:buSzPts val="1900"/>
                <a:buFont typeface="Arial"/>
                <a:buNone/>
              </a:pPr>
              <a:r>
                <a:rPr b="0" i="0" lang="en-US" sz="1900" u="none" cap="none" strike="noStrike">
                  <a:solidFill>
                    <a:schemeClr val="lt1"/>
                  </a:solidFill>
                  <a:latin typeface="Arial"/>
                  <a:ea typeface="Arial"/>
                  <a:cs typeface="Arial"/>
                  <a:sym typeface="Arial"/>
                </a:rPr>
                <a:t>Common cognitive disabilities include:</a:t>
              </a:r>
              <a:endParaRPr b="0" i="0" sz="1900" u="none" cap="none" strike="noStrike">
                <a:solidFill>
                  <a:schemeClr val="lt1"/>
                </a:solidFill>
                <a:latin typeface="Arial"/>
                <a:ea typeface="Arial"/>
                <a:cs typeface="Arial"/>
                <a:sym typeface="Arial"/>
              </a:endParaRPr>
            </a:p>
          </p:txBody>
        </p:sp>
        <p:sp>
          <p:nvSpPr>
            <p:cNvPr id="269" name="Google Shape;269;p28"/>
            <p:cNvSpPr/>
            <p:nvPr/>
          </p:nvSpPr>
          <p:spPr>
            <a:xfrm>
              <a:off x="0" y="3587570"/>
              <a:ext cx="2628899" cy="726324"/>
            </a:xfrm>
            <a:prstGeom prst="rect">
              <a:avLst/>
            </a:prstGeom>
            <a:solidFill>
              <a:srgbClr val="CCD3EA">
                <a:alpha val="89803"/>
              </a:srgbClr>
            </a:solidFill>
            <a:ln cap="flat" cmpd="sng" w="25400">
              <a:solidFill>
                <a:srgbClr val="CCD3E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8"/>
            <p:cNvSpPr txBox="1"/>
            <p:nvPr/>
          </p:nvSpPr>
          <p:spPr>
            <a:xfrm>
              <a:off x="0" y="3587570"/>
              <a:ext cx="2628899" cy="726324"/>
            </a:xfrm>
            <a:prstGeom prst="rect">
              <a:avLst/>
            </a:prstGeom>
            <a:noFill/>
            <a:ln>
              <a:noFill/>
            </a:ln>
          </p:spPr>
          <p:txBody>
            <a:bodyPr anchorCtr="0" anchor="ctr" bIns="21575" lIns="120900" spcFirstLastPara="1" rIns="120900" wrap="square" tIns="21575">
              <a:noAutofit/>
            </a:bodyPr>
            <a:lstStyle/>
            <a:p>
              <a:pPr indent="0" lvl="0" marL="0" marR="0" rtl="0" algn="ctr">
                <a:lnSpc>
                  <a:spcPct val="90000"/>
                </a:lnSpc>
                <a:spcBef>
                  <a:spcPts val="0"/>
                </a:spcBef>
                <a:spcAft>
                  <a:spcPts val="0"/>
                </a:spcAft>
                <a:buClr>
                  <a:srgbClr val="000000"/>
                </a:buClr>
                <a:buSzPts val="1700"/>
                <a:buFont typeface="Arial"/>
                <a:buNone/>
              </a:pPr>
              <a:r>
                <a:rPr lang="en-US" sz="1700"/>
                <a:t>Intellectual Disability</a:t>
              </a:r>
              <a:endParaRPr b="0" i="0" sz="1700" u="none" cap="none" strike="noStrike">
                <a:solidFill>
                  <a:srgbClr val="000000"/>
                </a:solidFill>
                <a:latin typeface="Arial"/>
                <a:ea typeface="Arial"/>
                <a:cs typeface="Arial"/>
                <a:sym typeface="Arial"/>
              </a:endParaRPr>
            </a:p>
          </p:txBody>
        </p:sp>
        <p:sp>
          <p:nvSpPr>
            <p:cNvPr id="271" name="Google Shape;271;p28"/>
            <p:cNvSpPr/>
            <p:nvPr/>
          </p:nvSpPr>
          <p:spPr>
            <a:xfrm>
              <a:off x="2628900" y="3587570"/>
              <a:ext cx="2628899" cy="726324"/>
            </a:xfrm>
            <a:prstGeom prst="rect">
              <a:avLst/>
            </a:prstGeom>
            <a:solidFill>
              <a:srgbClr val="CCD3EA">
                <a:alpha val="89803"/>
              </a:srgbClr>
            </a:solidFill>
            <a:ln cap="flat" cmpd="sng" w="25400">
              <a:solidFill>
                <a:srgbClr val="CCD3E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8"/>
            <p:cNvSpPr txBox="1"/>
            <p:nvPr/>
          </p:nvSpPr>
          <p:spPr>
            <a:xfrm>
              <a:off x="2628900" y="3587570"/>
              <a:ext cx="2628899" cy="726324"/>
            </a:xfrm>
            <a:prstGeom prst="rect">
              <a:avLst/>
            </a:prstGeom>
            <a:noFill/>
            <a:ln>
              <a:noFill/>
            </a:ln>
          </p:spPr>
          <p:txBody>
            <a:bodyPr anchorCtr="0" anchor="ctr" bIns="21575" lIns="120900" spcFirstLastPara="1" rIns="120900" wrap="square" tIns="21575">
              <a:noAutofit/>
            </a:bodyPr>
            <a:lstStyle/>
            <a:p>
              <a:pPr indent="0" lvl="0" marL="0" marR="0" rtl="0" algn="ctr">
                <a:lnSpc>
                  <a:spcPct val="90000"/>
                </a:lnSpc>
                <a:spcBef>
                  <a:spcPts val="0"/>
                </a:spcBef>
                <a:spcAft>
                  <a:spcPts val="0"/>
                </a:spcAft>
                <a:buClr>
                  <a:srgbClr val="000000"/>
                </a:buClr>
                <a:buSzPts val="1700"/>
                <a:buFont typeface="Arial"/>
                <a:buNone/>
              </a:pPr>
              <a:r>
                <a:rPr lang="en-US" sz="1700"/>
                <a:t>Stroke or Brain Injury</a:t>
              </a:r>
              <a:endParaRPr b="0" i="0" sz="1700" u="none" cap="none" strike="noStrike">
                <a:solidFill>
                  <a:srgbClr val="000000"/>
                </a:solidFill>
                <a:latin typeface="Arial"/>
                <a:ea typeface="Arial"/>
                <a:cs typeface="Arial"/>
                <a:sym typeface="Arial"/>
              </a:endParaRPr>
            </a:p>
          </p:txBody>
        </p:sp>
        <p:sp>
          <p:nvSpPr>
            <p:cNvPr id="273" name="Google Shape;273;p28"/>
            <p:cNvSpPr/>
            <p:nvPr/>
          </p:nvSpPr>
          <p:spPr>
            <a:xfrm>
              <a:off x="5257800" y="3587570"/>
              <a:ext cx="2628899" cy="726324"/>
            </a:xfrm>
            <a:prstGeom prst="rect">
              <a:avLst/>
            </a:prstGeom>
            <a:solidFill>
              <a:srgbClr val="CCD3EA">
                <a:alpha val="89803"/>
              </a:srgbClr>
            </a:solidFill>
            <a:ln cap="flat" cmpd="sng" w="25400">
              <a:solidFill>
                <a:srgbClr val="CCD3E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8"/>
            <p:cNvSpPr txBox="1"/>
            <p:nvPr/>
          </p:nvSpPr>
          <p:spPr>
            <a:xfrm>
              <a:off x="5257800" y="3587570"/>
              <a:ext cx="2628899" cy="726324"/>
            </a:xfrm>
            <a:prstGeom prst="rect">
              <a:avLst/>
            </a:prstGeom>
            <a:noFill/>
            <a:ln>
              <a:noFill/>
            </a:ln>
          </p:spPr>
          <p:txBody>
            <a:bodyPr anchorCtr="0" anchor="ctr" bIns="21575" lIns="120900" spcFirstLastPara="1" rIns="120900" wrap="square" tIns="21575">
              <a:noAutofit/>
            </a:bodyPr>
            <a:lstStyle/>
            <a:p>
              <a:pPr indent="0" lvl="0" marL="0" marR="0" rtl="0" algn="ctr">
                <a:lnSpc>
                  <a:spcPct val="90000"/>
                </a:lnSpc>
                <a:spcBef>
                  <a:spcPts val="0"/>
                </a:spcBef>
                <a:spcAft>
                  <a:spcPts val="0"/>
                </a:spcAft>
                <a:buClr>
                  <a:srgbClr val="000000"/>
                </a:buClr>
                <a:buSzPts val="1700"/>
                <a:buFont typeface="Arial"/>
                <a:buNone/>
              </a:pPr>
              <a:r>
                <a:rPr lang="en-US" sz="1700"/>
                <a:t>Alzheimer’s disease</a:t>
              </a:r>
              <a:endParaRPr b="0" i="0" sz="1700" u="none" cap="none" strike="noStrike">
                <a:solidFill>
                  <a:srgbClr val="000000"/>
                </a:solidFill>
                <a:latin typeface="Arial"/>
                <a:ea typeface="Arial"/>
                <a:cs typeface="Arial"/>
                <a:sym typeface="Arial"/>
              </a:endParaRPr>
            </a:p>
          </p:txBody>
        </p:sp>
        <p:sp>
          <p:nvSpPr>
            <p:cNvPr id="275" name="Google Shape;275;p28"/>
            <p:cNvSpPr/>
            <p:nvPr/>
          </p:nvSpPr>
          <p:spPr>
            <a:xfrm>
              <a:off x="7886700" y="3587570"/>
              <a:ext cx="2628899" cy="726324"/>
            </a:xfrm>
            <a:prstGeom prst="rect">
              <a:avLst/>
            </a:prstGeom>
            <a:solidFill>
              <a:srgbClr val="CCD3EA">
                <a:alpha val="89803"/>
              </a:srgbClr>
            </a:solidFill>
            <a:ln cap="flat" cmpd="sng" w="25400">
              <a:solidFill>
                <a:srgbClr val="CCD3E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28"/>
            <p:cNvSpPr txBox="1"/>
            <p:nvPr/>
          </p:nvSpPr>
          <p:spPr>
            <a:xfrm>
              <a:off x="7886700" y="3587570"/>
              <a:ext cx="2628899" cy="726324"/>
            </a:xfrm>
            <a:prstGeom prst="rect">
              <a:avLst/>
            </a:prstGeom>
            <a:noFill/>
            <a:ln>
              <a:noFill/>
            </a:ln>
          </p:spPr>
          <p:txBody>
            <a:bodyPr anchorCtr="0" anchor="ctr" bIns="21575" lIns="120900" spcFirstLastPara="1" rIns="120900" wrap="square" tIns="21575">
              <a:noAutofit/>
            </a:bodyPr>
            <a:lstStyle/>
            <a:p>
              <a:pPr indent="0" lvl="0" marL="0" marR="0" rtl="0" algn="ctr">
                <a:lnSpc>
                  <a:spcPct val="90000"/>
                </a:lnSpc>
                <a:spcBef>
                  <a:spcPts val="0"/>
                </a:spcBef>
                <a:spcAft>
                  <a:spcPts val="0"/>
                </a:spcAft>
                <a:buClr>
                  <a:srgbClr val="000000"/>
                </a:buClr>
                <a:buSzPts val="1700"/>
                <a:buFont typeface="Arial"/>
                <a:buNone/>
              </a:pPr>
              <a:r>
                <a:rPr lang="en-US" sz="1700" u="sng">
                  <a:solidFill>
                    <a:schemeClr val="dk1"/>
                  </a:solidFill>
                </a:rPr>
                <a:t>A</a:t>
              </a:r>
              <a:r>
                <a:rPr lang="en-US" sz="1700">
                  <a:solidFill>
                    <a:schemeClr val="dk1"/>
                  </a:solidFill>
                </a:rPr>
                <a:t>utism </a:t>
              </a:r>
              <a:r>
                <a:rPr lang="en-US" sz="1700" u="sng">
                  <a:solidFill>
                    <a:schemeClr val="dk1"/>
                  </a:solidFill>
                </a:rPr>
                <a:t>S</a:t>
              </a:r>
              <a:r>
                <a:rPr lang="en-US" sz="1700">
                  <a:solidFill>
                    <a:schemeClr val="dk1"/>
                  </a:solidFill>
                </a:rPr>
                <a:t>pectrum </a:t>
              </a:r>
              <a:r>
                <a:rPr lang="en-US" sz="1700" u="sng">
                  <a:solidFill>
                    <a:schemeClr val="dk1"/>
                  </a:solidFill>
                </a:rPr>
                <a:t>D</a:t>
              </a:r>
              <a:r>
                <a:rPr lang="en-US" sz="1700">
                  <a:solidFill>
                    <a:schemeClr val="dk1"/>
                  </a:solidFill>
                </a:rPr>
                <a:t>isorder (ASD)</a:t>
              </a:r>
              <a:r>
                <a:rPr b="0" i="0" lang="en-US" sz="1700" u="none" cap="none" strike="noStrike">
                  <a:solidFill>
                    <a:srgbClr val="000000"/>
                  </a:solidFill>
                  <a:latin typeface="Arial"/>
                  <a:ea typeface="Arial"/>
                  <a:cs typeface="Arial"/>
                  <a:sym typeface="Arial"/>
                </a:rPr>
                <a:t> </a:t>
              </a:r>
              <a:endParaRPr b="0" i="0" sz="1700" u="none" cap="none" strike="noStrike">
                <a:solidFill>
                  <a:srgbClr val="000000"/>
                </a:solidFill>
                <a:latin typeface="Arial"/>
                <a:ea typeface="Arial"/>
                <a:cs typeface="Arial"/>
                <a:sym typeface="Arial"/>
              </a:endParaRPr>
            </a:p>
          </p:txBody>
        </p:sp>
        <p:sp>
          <p:nvSpPr>
            <p:cNvPr id="277" name="Google Shape;277;p28"/>
            <p:cNvSpPr/>
            <p:nvPr/>
          </p:nvSpPr>
          <p:spPr>
            <a:xfrm rot="10800000">
              <a:off x="0" y="925"/>
              <a:ext cx="10515600" cy="2789267"/>
            </a:xfrm>
            <a:prstGeom prst="upArrowCallout">
              <a:avLst>
                <a:gd fmla="val 25000" name="adj1"/>
                <a:gd fmla="val 25000" name="adj2"/>
                <a:gd fmla="val 25000" name="adj3"/>
                <a:gd fmla="val 64977" name="adj4"/>
              </a:avLst>
            </a:prstGeom>
            <a:solidFill>
              <a:srgbClr val="B3C6E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8"/>
            <p:cNvSpPr txBox="1"/>
            <p:nvPr/>
          </p:nvSpPr>
          <p:spPr>
            <a:xfrm>
              <a:off x="0" y="925"/>
              <a:ext cx="10515600" cy="1812382"/>
            </a:xfrm>
            <a:prstGeom prst="rect">
              <a:avLst/>
            </a:prstGeom>
            <a:noFill/>
            <a:ln>
              <a:noFill/>
            </a:ln>
          </p:spPr>
          <p:txBody>
            <a:bodyPr anchorCtr="0" anchor="ctr" bIns="135125" lIns="135125" spcFirstLastPara="1" rIns="135125" wrap="square" tIns="135125">
              <a:noAutofit/>
            </a:bodyPr>
            <a:lstStyle/>
            <a:p>
              <a:pPr indent="0" lvl="0" marL="0" marR="0" rtl="0" algn="ctr">
                <a:lnSpc>
                  <a:spcPct val="90000"/>
                </a:lnSpc>
                <a:spcBef>
                  <a:spcPts val="0"/>
                </a:spcBef>
                <a:spcAft>
                  <a:spcPts val="0"/>
                </a:spcAft>
                <a:buClr>
                  <a:srgbClr val="000000"/>
                </a:buClr>
                <a:buSzPts val="1900"/>
                <a:buFont typeface="Arial"/>
                <a:buNone/>
              </a:pPr>
              <a:r>
                <a:rPr b="1" i="0" lang="en-US" sz="1900" u="none" cap="none" strike="noStrike">
                  <a:solidFill>
                    <a:schemeClr val="dk1"/>
                  </a:solidFill>
                  <a:latin typeface="Arial"/>
                  <a:ea typeface="Arial"/>
                  <a:cs typeface="Arial"/>
                  <a:sym typeface="Arial"/>
                </a:rPr>
                <a:t>Cognitive disabilities </a:t>
              </a:r>
              <a:r>
                <a:rPr b="0" i="0" lang="en-US" sz="1900" u="none" cap="none" strike="noStrike">
                  <a:solidFill>
                    <a:schemeClr val="dk1"/>
                  </a:solidFill>
                  <a:latin typeface="Arial"/>
                  <a:ea typeface="Arial"/>
                  <a:cs typeface="Arial"/>
                  <a:sym typeface="Arial"/>
                </a:rPr>
                <a:t>refer to a range of conditions that may affect a person's ability to </a:t>
              </a:r>
              <a:r>
                <a:rPr b="0" i="0" lang="en-US" sz="1900" u="sng" cap="none" strike="noStrike">
                  <a:solidFill>
                    <a:schemeClr val="dk1"/>
                  </a:solidFill>
                  <a:latin typeface="Arial"/>
                  <a:ea typeface="Arial"/>
                  <a:cs typeface="Arial"/>
                  <a:sym typeface="Arial"/>
                </a:rPr>
                <a:t>process information </a:t>
              </a:r>
              <a:r>
                <a:rPr b="0" i="0" lang="en-US" sz="1900" u="none" cap="none" strike="noStrike">
                  <a:solidFill>
                    <a:schemeClr val="dk1"/>
                  </a:solidFill>
                  <a:latin typeface="Arial"/>
                  <a:ea typeface="Arial"/>
                  <a:cs typeface="Arial"/>
                  <a:sym typeface="Arial"/>
                </a:rPr>
                <a:t>and </a:t>
              </a:r>
              <a:r>
                <a:rPr b="0" i="0" lang="en-US" sz="1900" u="sng" cap="none" strike="noStrike">
                  <a:solidFill>
                    <a:schemeClr val="dk1"/>
                  </a:solidFill>
                  <a:latin typeface="Arial"/>
                  <a:ea typeface="Arial"/>
                  <a:cs typeface="Arial"/>
                  <a:sym typeface="Arial"/>
                </a:rPr>
                <a:t>think clearly</a:t>
              </a:r>
              <a:r>
                <a:rPr b="0" i="0" lang="en-US" sz="1900" u="none" cap="none" strike="noStrike">
                  <a:solidFill>
                    <a:schemeClr val="dk1"/>
                  </a:solidFill>
                  <a:latin typeface="Arial"/>
                  <a:ea typeface="Arial"/>
                  <a:cs typeface="Arial"/>
                  <a:sym typeface="Arial"/>
                </a:rPr>
                <a:t>. </a:t>
              </a:r>
              <a:endParaRPr/>
            </a:p>
            <a:p>
              <a:pPr indent="0" lvl="0" marL="0" marR="0" rtl="0" algn="ctr">
                <a:lnSpc>
                  <a:spcPct val="90000"/>
                </a:lnSpc>
                <a:spcBef>
                  <a:spcPts val="665"/>
                </a:spcBef>
                <a:spcAft>
                  <a:spcPts val="0"/>
                </a:spcAft>
                <a:buClr>
                  <a:srgbClr val="000000"/>
                </a:buClr>
                <a:buSzPts val="1900"/>
                <a:buFont typeface="Arial"/>
                <a:buNone/>
              </a:pPr>
              <a:r>
                <a:rPr b="0" i="0" lang="en-US" sz="1900" u="none" cap="none" strike="noStrike">
                  <a:solidFill>
                    <a:schemeClr val="dk1"/>
                  </a:solidFill>
                  <a:latin typeface="Arial"/>
                  <a:ea typeface="Arial"/>
                  <a:cs typeface="Arial"/>
                  <a:sym typeface="Arial"/>
                </a:rPr>
                <a:t>These conditions </a:t>
              </a:r>
              <a:r>
                <a:rPr lang="en-US" sz="1900">
                  <a:solidFill>
                    <a:schemeClr val="dk1"/>
                  </a:solidFill>
                </a:rPr>
                <a:t>can</a:t>
              </a:r>
              <a:r>
                <a:rPr b="0" i="0" lang="en-US" sz="1900" u="none" cap="none" strike="noStrike">
                  <a:solidFill>
                    <a:schemeClr val="dk1"/>
                  </a:solidFill>
                  <a:latin typeface="Arial"/>
                  <a:ea typeface="Arial"/>
                  <a:cs typeface="Arial"/>
                  <a:sym typeface="Arial"/>
                </a:rPr>
                <a:t> affect a person's ability to learn, communicate, and perform daily tasks. </a:t>
              </a:r>
              <a:endParaRPr/>
            </a:p>
            <a:p>
              <a:pPr indent="0" lvl="0" marL="0" marR="0" rtl="0" algn="ctr">
                <a:lnSpc>
                  <a:spcPct val="90000"/>
                </a:lnSpc>
                <a:spcBef>
                  <a:spcPts val="665"/>
                </a:spcBef>
                <a:spcAft>
                  <a:spcPts val="0"/>
                </a:spcAft>
                <a:buClr>
                  <a:srgbClr val="000000"/>
                </a:buClr>
                <a:buSzPts val="1900"/>
                <a:buFont typeface="Arial"/>
                <a:buNone/>
              </a:pPr>
              <a:r>
                <a:rPr b="0" i="0" lang="en-US" sz="1900" u="none" cap="none" strike="noStrike">
                  <a:solidFill>
                    <a:schemeClr val="dk1"/>
                  </a:solidFill>
                  <a:latin typeface="Arial"/>
                  <a:ea typeface="Arial"/>
                  <a:cs typeface="Arial"/>
                  <a:sym typeface="Arial"/>
                </a:rPr>
                <a:t>These disabilities can be caused by a variety of factors, including genetics, brain injury, infection, or environmental factors.</a:t>
              </a:r>
              <a:endParaRPr b="0" i="0" sz="1900" u="none" cap="none" strike="noStrike">
                <a:solidFill>
                  <a:schemeClr val="dk1"/>
                </a:solidFill>
                <a:latin typeface="Arial"/>
                <a:ea typeface="Arial"/>
                <a:cs typeface="Arial"/>
                <a:sym typeface="Arial"/>
              </a:endParaRPr>
            </a:p>
          </p:txBody>
        </p:sp>
      </p:grpSp>
      <p:sp>
        <p:nvSpPr>
          <p:cNvPr id="279" name="Google Shape;279;p2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t/>
            </a:r>
            <a:endParaRPr/>
          </a:p>
        </p:txBody>
      </p:sp>
      <p:sp>
        <p:nvSpPr>
          <p:cNvPr id="280" name="Google Shape;280;p28"/>
          <p:cNvSpPr txBox="1"/>
          <p:nvPr/>
        </p:nvSpPr>
        <p:spPr>
          <a:xfrm>
            <a:off x="213360" y="365125"/>
            <a:ext cx="11765280" cy="13257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1800"/>
              <a:buFont typeface="Calibri"/>
              <a:buNone/>
            </a:pPr>
            <a:r>
              <a:rPr b="1" i="0" lang="en-US" sz="4400" u="none" cap="none" strike="noStrike">
                <a:solidFill>
                  <a:schemeClr val="dk1"/>
                </a:solidFill>
                <a:latin typeface="Arial"/>
                <a:ea typeface="Arial"/>
                <a:cs typeface="Arial"/>
                <a:sym typeface="Arial"/>
              </a:rPr>
              <a:t>Overview of Cognitive Disabilities</a:t>
            </a:r>
            <a:endParaRPr b="1" i="0" sz="2400" u="none" cap="none" strike="noStrike">
              <a:solidFill>
                <a:schemeClr val="dk1"/>
              </a:solidFill>
              <a:latin typeface="Arial"/>
              <a:ea typeface="Arial"/>
              <a:cs typeface="Arial"/>
              <a:sym typeface="Arial"/>
            </a:endParaRPr>
          </a:p>
        </p:txBody>
      </p:sp>
      <p:sp>
        <p:nvSpPr>
          <p:cNvPr id="281" name="Google Shape;281;p28"/>
          <p:cNvSpPr txBox="1"/>
          <p:nvPr/>
        </p:nvSpPr>
        <p:spPr>
          <a:xfrm>
            <a:off x="1572" y="6488668"/>
            <a:ext cx="11977068" cy="369332"/>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None/>
            </a:pPr>
            <a:r>
              <a:rPr b="0" i="0" lang="en-US" sz="600" u="none" cap="none" strike="noStrike">
                <a:solidFill>
                  <a:srgbClr val="000000"/>
                </a:solidFill>
                <a:latin typeface="Arial"/>
                <a:ea typeface="Arial"/>
                <a:cs typeface="Arial"/>
                <a:sym typeface="Arial"/>
              </a:rPr>
              <a:t>Hess, T. M., &amp; Helfrich-Miller, K. J. (2015). Cognitive impairment: A guide for families and caregivers. American Family Physician, 92(7), 599-606.</a:t>
            </a:r>
            <a:endParaRPr b="0" i="0" sz="6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None/>
            </a:pPr>
            <a:r>
              <a:rPr b="0" i="0" lang="en-US" sz="600" u="none" cap="none" strike="noStrike">
                <a:solidFill>
                  <a:srgbClr val="000000"/>
                </a:solidFill>
                <a:latin typeface="Arial"/>
                <a:ea typeface="Arial"/>
                <a:cs typeface="Arial"/>
                <a:sym typeface="Arial"/>
              </a:rPr>
              <a:t>Ross, R. E., &amp; Balcerzak, J. A. (2020). Cognitive disabilities. American Family Physician, 101(3), 147-154.</a:t>
            </a:r>
            <a:endParaRPr b="0" i="0" sz="600" u="none" cap="none" strike="noStrike">
              <a:solidFill>
                <a:srgbClr val="000000"/>
              </a:solidFill>
              <a:latin typeface="Arial"/>
              <a:ea typeface="Arial"/>
              <a:cs typeface="Arial"/>
              <a:sym typeface="Arial"/>
            </a:endParaRPr>
          </a:p>
          <a:p>
            <a:pPr indent="-342900" lvl="0" marL="342900" marR="0" rtl="0" algn="l">
              <a:lnSpc>
                <a:spcPct val="100000"/>
              </a:lnSpc>
              <a:spcBef>
                <a:spcPts val="0"/>
              </a:spcBef>
              <a:spcAft>
                <a:spcPts val="0"/>
              </a:spcAft>
              <a:buNone/>
            </a:pPr>
            <a:r>
              <a:rPr b="0" i="0" lang="en-US" sz="600" u="none" cap="none" strike="noStrike">
                <a:solidFill>
                  <a:srgbClr val="000000"/>
                </a:solidFill>
                <a:latin typeface="Arial"/>
                <a:ea typeface="Arial"/>
                <a:cs typeface="Arial"/>
                <a:sym typeface="Arial"/>
              </a:rPr>
              <a:t>Meppelink, R., de Jong, N., Hermens, H. J., &amp; Vollenbroek-Hutten, M. M. (2020). Assistive technology and occupational therapy interventions in children with cognitive and motor disabilities: A systematic scoping review. Assistive Technology, 32(2), 94-105.</a:t>
            </a:r>
            <a:endParaRPr b="0" i="0" sz="6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grpSp>
        <p:nvGrpSpPr>
          <p:cNvPr id="287" name="Google Shape;287;g24e4a86eb53_0_0"/>
          <p:cNvGrpSpPr/>
          <p:nvPr/>
        </p:nvGrpSpPr>
        <p:grpSpPr>
          <a:xfrm>
            <a:off x="838200" y="2017486"/>
            <a:ext cx="10515600" cy="4344616"/>
            <a:chOff x="0" y="792"/>
            <a:chExt cx="10515600" cy="4344616"/>
          </a:xfrm>
        </p:grpSpPr>
        <p:sp>
          <p:nvSpPr>
            <p:cNvPr id="288" name="Google Shape;288;g24e4a86eb53_0_0"/>
            <p:cNvSpPr/>
            <p:nvPr/>
          </p:nvSpPr>
          <p:spPr>
            <a:xfrm>
              <a:off x="0" y="2766508"/>
              <a:ext cx="10515600" cy="1578900"/>
            </a:xfrm>
            <a:prstGeom prst="rect">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g24e4a86eb53_0_0"/>
            <p:cNvSpPr txBox="1"/>
            <p:nvPr/>
          </p:nvSpPr>
          <p:spPr>
            <a:xfrm>
              <a:off x="0" y="2766508"/>
              <a:ext cx="10515600" cy="852600"/>
            </a:xfrm>
            <a:prstGeom prst="rect">
              <a:avLst/>
            </a:prstGeom>
            <a:noFill/>
            <a:ln>
              <a:noFill/>
            </a:ln>
          </p:spPr>
          <p:txBody>
            <a:bodyPr anchorCtr="0" anchor="ctr" bIns="135125" lIns="135125" spcFirstLastPara="1" rIns="135125" wrap="square" tIns="135125">
              <a:noAutofit/>
            </a:bodyPr>
            <a:lstStyle/>
            <a:p>
              <a:pPr indent="0" lvl="0" marL="0" marR="0" rtl="0" algn="ctr">
                <a:lnSpc>
                  <a:spcPct val="90000"/>
                </a:lnSpc>
                <a:spcBef>
                  <a:spcPts val="0"/>
                </a:spcBef>
                <a:spcAft>
                  <a:spcPts val="0"/>
                </a:spcAft>
                <a:buClr>
                  <a:srgbClr val="000000"/>
                </a:buClr>
                <a:buSzPts val="1900"/>
                <a:buFont typeface="Arial"/>
                <a:buNone/>
              </a:pPr>
              <a:r>
                <a:rPr b="0" i="0" lang="en-US" sz="1900" u="none" cap="none" strike="noStrike">
                  <a:solidFill>
                    <a:schemeClr val="lt1"/>
                  </a:solidFill>
                  <a:latin typeface="Arial"/>
                  <a:ea typeface="Arial"/>
                  <a:cs typeface="Arial"/>
                  <a:sym typeface="Arial"/>
                </a:rPr>
                <a:t>Common </a:t>
              </a:r>
              <a:r>
                <a:rPr lang="en-US" sz="1900">
                  <a:solidFill>
                    <a:schemeClr val="lt1"/>
                  </a:solidFill>
                </a:rPr>
                <a:t>Neurodivergent Conditions</a:t>
              </a:r>
              <a:r>
                <a:rPr b="0" i="0" lang="en-US" sz="1900" u="none" cap="none" strike="noStrike">
                  <a:solidFill>
                    <a:schemeClr val="lt1"/>
                  </a:solidFill>
                  <a:latin typeface="Arial"/>
                  <a:ea typeface="Arial"/>
                  <a:cs typeface="Arial"/>
                  <a:sym typeface="Arial"/>
                </a:rPr>
                <a:t> </a:t>
              </a:r>
              <a:r>
                <a:rPr lang="en-US" sz="1900">
                  <a:solidFill>
                    <a:schemeClr val="lt1"/>
                  </a:solidFill>
                </a:rPr>
                <a:t>I</a:t>
              </a:r>
              <a:r>
                <a:rPr b="0" i="0" lang="en-US" sz="1900" u="none" cap="none" strike="noStrike">
                  <a:solidFill>
                    <a:schemeClr val="lt1"/>
                  </a:solidFill>
                  <a:latin typeface="Arial"/>
                  <a:ea typeface="Arial"/>
                  <a:cs typeface="Arial"/>
                  <a:sym typeface="Arial"/>
                </a:rPr>
                <a:t>nclude:</a:t>
              </a:r>
              <a:endParaRPr b="0" i="0" sz="1900" u="none" cap="none" strike="noStrike">
                <a:solidFill>
                  <a:schemeClr val="lt1"/>
                </a:solidFill>
                <a:latin typeface="Arial"/>
                <a:ea typeface="Arial"/>
                <a:cs typeface="Arial"/>
                <a:sym typeface="Arial"/>
              </a:endParaRPr>
            </a:p>
          </p:txBody>
        </p:sp>
        <p:sp>
          <p:nvSpPr>
            <p:cNvPr id="290" name="Google Shape;290;g24e4a86eb53_0_0"/>
            <p:cNvSpPr/>
            <p:nvPr/>
          </p:nvSpPr>
          <p:spPr>
            <a:xfrm>
              <a:off x="0" y="3587570"/>
              <a:ext cx="2628900" cy="726300"/>
            </a:xfrm>
            <a:prstGeom prst="rect">
              <a:avLst/>
            </a:prstGeom>
            <a:solidFill>
              <a:srgbClr val="CCD3EA">
                <a:alpha val="89800"/>
              </a:srgbClr>
            </a:solidFill>
            <a:ln cap="flat" cmpd="sng" w="25400">
              <a:solidFill>
                <a:srgbClr val="CCD3EA">
                  <a:alpha val="89800"/>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g24e4a86eb53_0_0"/>
            <p:cNvSpPr txBox="1"/>
            <p:nvPr/>
          </p:nvSpPr>
          <p:spPr>
            <a:xfrm>
              <a:off x="0" y="3587570"/>
              <a:ext cx="2628900" cy="726300"/>
            </a:xfrm>
            <a:prstGeom prst="rect">
              <a:avLst/>
            </a:prstGeom>
            <a:noFill/>
            <a:ln>
              <a:noFill/>
            </a:ln>
          </p:spPr>
          <p:txBody>
            <a:bodyPr anchorCtr="0" anchor="ctr" bIns="21575" lIns="120900" spcFirstLastPara="1" rIns="120900" wrap="square" tIns="21575">
              <a:noAutofit/>
            </a:bodyPr>
            <a:lstStyle/>
            <a:p>
              <a:pPr indent="0" lvl="0" marL="0" marR="0" rtl="0" algn="ctr">
                <a:lnSpc>
                  <a:spcPct val="90000"/>
                </a:lnSpc>
                <a:spcBef>
                  <a:spcPts val="0"/>
                </a:spcBef>
                <a:spcAft>
                  <a:spcPts val="0"/>
                </a:spcAft>
                <a:buClr>
                  <a:srgbClr val="000000"/>
                </a:buClr>
                <a:buSzPts val="1700"/>
                <a:buFont typeface="Arial"/>
                <a:buNone/>
              </a:pPr>
              <a:r>
                <a:rPr lang="en-US" sz="1700"/>
                <a:t>Cognitive Disabilities</a:t>
              </a:r>
              <a:endParaRPr b="0" i="0" sz="1700" u="none" cap="none" strike="noStrike">
                <a:solidFill>
                  <a:srgbClr val="000000"/>
                </a:solidFill>
                <a:latin typeface="Arial"/>
                <a:ea typeface="Arial"/>
                <a:cs typeface="Arial"/>
                <a:sym typeface="Arial"/>
              </a:endParaRPr>
            </a:p>
          </p:txBody>
        </p:sp>
        <p:sp>
          <p:nvSpPr>
            <p:cNvPr id="292" name="Google Shape;292;g24e4a86eb53_0_0"/>
            <p:cNvSpPr/>
            <p:nvPr/>
          </p:nvSpPr>
          <p:spPr>
            <a:xfrm>
              <a:off x="2628900" y="3587570"/>
              <a:ext cx="2628900" cy="726300"/>
            </a:xfrm>
            <a:prstGeom prst="rect">
              <a:avLst/>
            </a:prstGeom>
            <a:solidFill>
              <a:srgbClr val="CCD3EA">
                <a:alpha val="89800"/>
              </a:srgbClr>
            </a:solidFill>
            <a:ln cap="flat" cmpd="sng" w="25400">
              <a:solidFill>
                <a:srgbClr val="CCD3EA">
                  <a:alpha val="89800"/>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g24e4a86eb53_0_0"/>
            <p:cNvSpPr txBox="1"/>
            <p:nvPr/>
          </p:nvSpPr>
          <p:spPr>
            <a:xfrm>
              <a:off x="2628900" y="3587570"/>
              <a:ext cx="2628900" cy="726300"/>
            </a:xfrm>
            <a:prstGeom prst="rect">
              <a:avLst/>
            </a:prstGeom>
            <a:noFill/>
            <a:ln>
              <a:noFill/>
            </a:ln>
          </p:spPr>
          <p:txBody>
            <a:bodyPr anchorCtr="0" anchor="ctr" bIns="21575" lIns="120900" spcFirstLastPara="1" rIns="120900" wrap="square" tIns="21575">
              <a:noAutofit/>
            </a:bodyPr>
            <a:lstStyle/>
            <a:p>
              <a:pPr indent="0" lvl="0" marL="0" marR="0" rtl="0" algn="ctr">
                <a:lnSpc>
                  <a:spcPct val="90000"/>
                </a:lnSpc>
                <a:spcBef>
                  <a:spcPts val="0"/>
                </a:spcBef>
                <a:spcAft>
                  <a:spcPts val="0"/>
                </a:spcAft>
                <a:buClr>
                  <a:srgbClr val="000000"/>
                </a:buClr>
                <a:buSzPts val="1700"/>
                <a:buFont typeface="Arial"/>
                <a:buNone/>
              </a:pPr>
              <a:r>
                <a:rPr lang="en-US" sz="1700" u="sng"/>
                <a:t>A</a:t>
              </a:r>
              <a:r>
                <a:rPr b="0" i="0" lang="en-US" sz="1700" u="none" cap="none" strike="noStrike">
                  <a:solidFill>
                    <a:srgbClr val="000000"/>
                  </a:solidFill>
                  <a:latin typeface="Arial"/>
                  <a:ea typeface="Arial"/>
                  <a:cs typeface="Arial"/>
                  <a:sym typeface="Arial"/>
                </a:rPr>
                <a:t>ttention </a:t>
              </a:r>
              <a:r>
                <a:rPr lang="en-US" sz="1700" u="sng"/>
                <a:t>D</a:t>
              </a:r>
              <a:r>
                <a:rPr b="0" i="0" lang="en-US" sz="1700" u="none" cap="none" strike="noStrike">
                  <a:solidFill>
                    <a:srgbClr val="000000"/>
                  </a:solidFill>
                  <a:latin typeface="Arial"/>
                  <a:ea typeface="Arial"/>
                  <a:cs typeface="Arial"/>
                  <a:sym typeface="Arial"/>
                </a:rPr>
                <a:t>eficit </a:t>
              </a:r>
              <a:r>
                <a:rPr lang="en-US" sz="1700" u="sng"/>
                <a:t>H</a:t>
              </a:r>
              <a:r>
                <a:rPr b="0" i="0" lang="en-US" sz="1700" u="none" cap="none" strike="noStrike">
                  <a:solidFill>
                    <a:srgbClr val="000000"/>
                  </a:solidFill>
                  <a:latin typeface="Arial"/>
                  <a:ea typeface="Arial"/>
                  <a:cs typeface="Arial"/>
                  <a:sym typeface="Arial"/>
                </a:rPr>
                <a:t>yperactivity </a:t>
              </a:r>
              <a:r>
                <a:rPr lang="en-US" sz="1700" u="sng"/>
                <a:t>D</a:t>
              </a:r>
              <a:r>
                <a:rPr b="0" i="0" lang="en-US" sz="1700" u="none" cap="none" strike="noStrike">
                  <a:solidFill>
                    <a:srgbClr val="000000"/>
                  </a:solidFill>
                  <a:latin typeface="Arial"/>
                  <a:ea typeface="Arial"/>
                  <a:cs typeface="Arial"/>
                  <a:sym typeface="Arial"/>
                </a:rPr>
                <a:t>isorder (ADHD)</a:t>
              </a:r>
              <a:endParaRPr b="0" i="0" sz="1700" u="none" cap="none" strike="noStrike">
                <a:solidFill>
                  <a:srgbClr val="000000"/>
                </a:solidFill>
                <a:latin typeface="Arial"/>
                <a:ea typeface="Arial"/>
                <a:cs typeface="Arial"/>
                <a:sym typeface="Arial"/>
              </a:endParaRPr>
            </a:p>
          </p:txBody>
        </p:sp>
        <p:sp>
          <p:nvSpPr>
            <p:cNvPr id="294" name="Google Shape;294;g24e4a86eb53_0_0"/>
            <p:cNvSpPr/>
            <p:nvPr/>
          </p:nvSpPr>
          <p:spPr>
            <a:xfrm>
              <a:off x="5257800" y="3587570"/>
              <a:ext cx="2628900" cy="726300"/>
            </a:xfrm>
            <a:prstGeom prst="rect">
              <a:avLst/>
            </a:prstGeom>
            <a:solidFill>
              <a:srgbClr val="CCD3EA">
                <a:alpha val="89800"/>
              </a:srgbClr>
            </a:solidFill>
            <a:ln cap="flat" cmpd="sng" w="25400">
              <a:solidFill>
                <a:srgbClr val="CCD3EA">
                  <a:alpha val="89800"/>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g24e4a86eb53_0_0"/>
            <p:cNvSpPr txBox="1"/>
            <p:nvPr/>
          </p:nvSpPr>
          <p:spPr>
            <a:xfrm>
              <a:off x="5257800" y="3587570"/>
              <a:ext cx="2628900" cy="726300"/>
            </a:xfrm>
            <a:prstGeom prst="rect">
              <a:avLst/>
            </a:prstGeom>
            <a:noFill/>
            <a:ln>
              <a:noFill/>
            </a:ln>
          </p:spPr>
          <p:txBody>
            <a:bodyPr anchorCtr="0" anchor="ctr" bIns="21575" lIns="120900" spcFirstLastPara="1" rIns="120900" wrap="square" tIns="21575">
              <a:noAutofit/>
            </a:bodyPr>
            <a:lstStyle/>
            <a:p>
              <a:pPr indent="0" lvl="0" marL="0" marR="0" rtl="0" algn="ctr">
                <a:lnSpc>
                  <a:spcPct val="90000"/>
                </a:lnSpc>
                <a:spcBef>
                  <a:spcPts val="0"/>
                </a:spcBef>
                <a:spcAft>
                  <a:spcPts val="0"/>
                </a:spcAft>
                <a:buClr>
                  <a:srgbClr val="000000"/>
                </a:buClr>
                <a:buSzPts val="1700"/>
                <a:buFont typeface="Arial"/>
                <a:buNone/>
              </a:pPr>
              <a:r>
                <a:rPr b="0" i="0" lang="en-US" sz="1700" u="none" cap="none" strike="noStrike">
                  <a:solidFill>
                    <a:srgbClr val="000000"/>
                  </a:solidFill>
                  <a:latin typeface="Arial"/>
                  <a:ea typeface="Arial"/>
                  <a:cs typeface="Arial"/>
                  <a:sym typeface="Arial"/>
                </a:rPr>
                <a:t>Dyslexia</a:t>
              </a:r>
              <a:endParaRPr b="0" i="0" sz="1700" u="none" cap="none" strike="noStrike">
                <a:solidFill>
                  <a:srgbClr val="000000"/>
                </a:solidFill>
                <a:latin typeface="Arial"/>
                <a:ea typeface="Arial"/>
                <a:cs typeface="Arial"/>
                <a:sym typeface="Arial"/>
              </a:endParaRPr>
            </a:p>
          </p:txBody>
        </p:sp>
        <p:sp>
          <p:nvSpPr>
            <p:cNvPr id="296" name="Google Shape;296;g24e4a86eb53_0_0"/>
            <p:cNvSpPr/>
            <p:nvPr/>
          </p:nvSpPr>
          <p:spPr>
            <a:xfrm>
              <a:off x="7886700" y="3587570"/>
              <a:ext cx="2628900" cy="726300"/>
            </a:xfrm>
            <a:prstGeom prst="rect">
              <a:avLst/>
            </a:prstGeom>
            <a:solidFill>
              <a:srgbClr val="CCD3EA">
                <a:alpha val="89800"/>
              </a:srgbClr>
            </a:solidFill>
            <a:ln cap="flat" cmpd="sng" w="25400">
              <a:solidFill>
                <a:srgbClr val="CCD3EA">
                  <a:alpha val="89800"/>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g24e4a86eb53_0_0"/>
            <p:cNvSpPr txBox="1"/>
            <p:nvPr/>
          </p:nvSpPr>
          <p:spPr>
            <a:xfrm>
              <a:off x="7886700" y="3587570"/>
              <a:ext cx="2628900" cy="726300"/>
            </a:xfrm>
            <a:prstGeom prst="rect">
              <a:avLst/>
            </a:prstGeom>
            <a:noFill/>
            <a:ln>
              <a:noFill/>
            </a:ln>
          </p:spPr>
          <p:txBody>
            <a:bodyPr anchorCtr="0" anchor="ctr" bIns="21575" lIns="120900" spcFirstLastPara="1" rIns="120900" wrap="square" tIns="21575">
              <a:noAutofit/>
            </a:bodyPr>
            <a:lstStyle/>
            <a:p>
              <a:pPr indent="0" lvl="0" marL="0" marR="0" rtl="0" algn="ctr">
                <a:lnSpc>
                  <a:spcPct val="90000"/>
                </a:lnSpc>
                <a:spcBef>
                  <a:spcPts val="0"/>
                </a:spcBef>
                <a:spcAft>
                  <a:spcPts val="0"/>
                </a:spcAft>
                <a:buClr>
                  <a:srgbClr val="000000"/>
                </a:buClr>
                <a:buSzPts val="1700"/>
                <a:buFont typeface="Arial"/>
                <a:buNone/>
              </a:pPr>
              <a:r>
                <a:rPr lang="en-US" sz="1700" u="sng"/>
                <a:t>A</a:t>
              </a:r>
              <a:r>
                <a:rPr b="0" i="0" lang="en-US" sz="1700" u="none" cap="none" strike="noStrike">
                  <a:solidFill>
                    <a:srgbClr val="000000"/>
                  </a:solidFill>
                  <a:latin typeface="Arial"/>
                  <a:ea typeface="Arial"/>
                  <a:cs typeface="Arial"/>
                  <a:sym typeface="Arial"/>
                </a:rPr>
                <a:t>utism </a:t>
              </a:r>
              <a:r>
                <a:rPr lang="en-US" sz="1700" u="sng"/>
                <a:t>S</a:t>
              </a:r>
              <a:r>
                <a:rPr b="0" i="0" lang="en-US" sz="1700" u="none" cap="none" strike="noStrike">
                  <a:solidFill>
                    <a:srgbClr val="000000"/>
                  </a:solidFill>
                  <a:latin typeface="Arial"/>
                  <a:ea typeface="Arial"/>
                  <a:cs typeface="Arial"/>
                  <a:sym typeface="Arial"/>
                </a:rPr>
                <a:t>pectrum </a:t>
              </a:r>
              <a:r>
                <a:rPr lang="en-US" sz="1700" u="sng"/>
                <a:t>D</a:t>
              </a:r>
              <a:r>
                <a:rPr b="0" i="0" lang="en-US" sz="1700" u="none" cap="none" strike="noStrike">
                  <a:solidFill>
                    <a:srgbClr val="000000"/>
                  </a:solidFill>
                  <a:latin typeface="Arial"/>
                  <a:ea typeface="Arial"/>
                  <a:cs typeface="Arial"/>
                  <a:sym typeface="Arial"/>
                </a:rPr>
                <a:t>isorder (ASD) </a:t>
              </a:r>
              <a:endParaRPr b="0" i="0" sz="1700" u="none" cap="none" strike="noStrike">
                <a:solidFill>
                  <a:srgbClr val="000000"/>
                </a:solidFill>
                <a:latin typeface="Arial"/>
                <a:ea typeface="Arial"/>
                <a:cs typeface="Arial"/>
                <a:sym typeface="Arial"/>
              </a:endParaRPr>
            </a:p>
          </p:txBody>
        </p:sp>
        <p:sp>
          <p:nvSpPr>
            <p:cNvPr id="298" name="Google Shape;298;g24e4a86eb53_0_0"/>
            <p:cNvSpPr/>
            <p:nvPr/>
          </p:nvSpPr>
          <p:spPr>
            <a:xfrm rot="10800000">
              <a:off x="0" y="792"/>
              <a:ext cx="10515600" cy="2789400"/>
            </a:xfrm>
            <a:prstGeom prst="upArrowCallout">
              <a:avLst>
                <a:gd fmla="val 25000" name="adj1"/>
                <a:gd fmla="val 25000" name="adj2"/>
                <a:gd fmla="val 25000" name="adj3"/>
                <a:gd fmla="val 64977" name="adj4"/>
              </a:avLst>
            </a:prstGeom>
            <a:solidFill>
              <a:srgbClr val="B3C6E7"/>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g24e4a86eb53_0_0"/>
            <p:cNvSpPr txBox="1"/>
            <p:nvPr/>
          </p:nvSpPr>
          <p:spPr>
            <a:xfrm>
              <a:off x="0" y="931"/>
              <a:ext cx="10515600" cy="1812300"/>
            </a:xfrm>
            <a:prstGeom prst="rect">
              <a:avLst/>
            </a:prstGeom>
            <a:noFill/>
            <a:ln>
              <a:noFill/>
            </a:ln>
          </p:spPr>
          <p:txBody>
            <a:bodyPr anchorCtr="0" anchor="ctr" bIns="135125" lIns="135125" spcFirstLastPara="1" rIns="135125" wrap="square" tIns="135125">
              <a:noAutofit/>
            </a:bodyPr>
            <a:lstStyle/>
            <a:p>
              <a:pPr indent="0" lvl="0" marL="0" marR="0" rtl="0" algn="ctr">
                <a:lnSpc>
                  <a:spcPct val="90000"/>
                </a:lnSpc>
                <a:spcBef>
                  <a:spcPts val="0"/>
                </a:spcBef>
                <a:spcAft>
                  <a:spcPts val="0"/>
                </a:spcAft>
                <a:buClr>
                  <a:srgbClr val="000000"/>
                </a:buClr>
                <a:buSzPts val="1900"/>
                <a:buFont typeface="Arial"/>
                <a:buNone/>
              </a:pPr>
              <a:r>
                <a:rPr b="1" lang="en-US" sz="1500">
                  <a:solidFill>
                    <a:schemeClr val="dk1"/>
                  </a:solidFill>
                </a:rPr>
                <a:t>Neurodivergence</a:t>
              </a:r>
              <a:r>
                <a:rPr lang="en-US" sz="1500">
                  <a:solidFill>
                    <a:schemeClr val="dk1"/>
                  </a:solidFill>
                </a:rPr>
                <a:t> describes people whose brain differences affect how their brain works. That means they have different strengths and challenges from people whose brains don’t have those differences.</a:t>
              </a:r>
              <a:endParaRPr sz="1000"/>
            </a:p>
            <a:p>
              <a:pPr indent="0" lvl="0" marL="0" marR="0" rtl="0" algn="ctr">
                <a:lnSpc>
                  <a:spcPct val="90000"/>
                </a:lnSpc>
                <a:spcBef>
                  <a:spcPts val="665"/>
                </a:spcBef>
                <a:spcAft>
                  <a:spcPts val="0"/>
                </a:spcAft>
                <a:buClr>
                  <a:srgbClr val="000000"/>
                </a:buClr>
                <a:buSzPts val="1900"/>
                <a:buFont typeface="Arial"/>
                <a:buNone/>
              </a:pPr>
              <a:r>
                <a:rPr lang="en-US" sz="1500">
                  <a:solidFill>
                    <a:schemeClr val="dk1"/>
                  </a:solidFill>
                </a:rPr>
                <a:t>The possible differences include medical disorders, learning disabilities and other conditions. The possible strengths include better memory, being able to mentally picture three-dimensional (3D) objects easily, the ability to solve complex mathematical calculations in their head, and many more.</a:t>
              </a:r>
              <a:endParaRPr sz="1000"/>
            </a:p>
            <a:p>
              <a:pPr indent="0" lvl="0" marL="0" marR="0" rtl="0" algn="ctr">
                <a:lnSpc>
                  <a:spcPct val="90000"/>
                </a:lnSpc>
                <a:spcBef>
                  <a:spcPts val="665"/>
                </a:spcBef>
                <a:spcAft>
                  <a:spcPts val="0"/>
                </a:spcAft>
                <a:buClr>
                  <a:srgbClr val="000000"/>
                </a:buClr>
                <a:buSzPts val="1900"/>
                <a:buFont typeface="Arial"/>
                <a:buNone/>
              </a:pPr>
              <a:r>
                <a:rPr lang="en-US" sz="1500">
                  <a:solidFill>
                    <a:schemeClr val="dk1"/>
                  </a:solidFill>
                </a:rPr>
                <a:t>Neurodivergent isn’t a medical term. Instead, it’s a way to describe people using words other than “normal” and “abnormal.” That’s important because there’s no single definition of “normal” for how the human brain works.</a:t>
              </a:r>
              <a:endParaRPr b="0" i="0" sz="1500" u="none" cap="none" strike="noStrike">
                <a:solidFill>
                  <a:schemeClr val="dk1"/>
                </a:solidFill>
                <a:latin typeface="Arial"/>
                <a:ea typeface="Arial"/>
                <a:cs typeface="Arial"/>
                <a:sym typeface="Arial"/>
              </a:endParaRPr>
            </a:p>
          </p:txBody>
        </p:sp>
      </p:grpSp>
      <p:sp>
        <p:nvSpPr>
          <p:cNvPr id="300" name="Google Shape;300;g24e4a86eb53_0_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t/>
            </a:r>
            <a:endParaRPr/>
          </a:p>
        </p:txBody>
      </p:sp>
      <p:sp>
        <p:nvSpPr>
          <p:cNvPr id="301" name="Google Shape;301;g24e4a86eb53_0_0"/>
          <p:cNvSpPr txBox="1"/>
          <p:nvPr/>
        </p:nvSpPr>
        <p:spPr>
          <a:xfrm>
            <a:off x="213360" y="365125"/>
            <a:ext cx="11765400" cy="13257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1800"/>
              <a:buFont typeface="Calibri"/>
              <a:buNone/>
            </a:pPr>
            <a:r>
              <a:rPr b="1" i="0" lang="en-US" sz="4400" u="none" cap="none" strike="noStrike">
                <a:solidFill>
                  <a:schemeClr val="dk1"/>
                </a:solidFill>
                <a:latin typeface="Arial"/>
                <a:ea typeface="Arial"/>
                <a:cs typeface="Arial"/>
                <a:sym typeface="Arial"/>
              </a:rPr>
              <a:t>Overview of </a:t>
            </a:r>
            <a:r>
              <a:rPr b="1" lang="en-US" sz="4400">
                <a:solidFill>
                  <a:schemeClr val="dk1"/>
                </a:solidFill>
              </a:rPr>
              <a:t>Neurodiversity</a:t>
            </a:r>
            <a:endParaRPr b="1" i="0" sz="2400" u="none" cap="none" strike="noStrike">
              <a:solidFill>
                <a:schemeClr val="dk1"/>
              </a:solidFill>
              <a:latin typeface="Arial"/>
              <a:ea typeface="Arial"/>
              <a:cs typeface="Arial"/>
              <a:sym typeface="Arial"/>
            </a:endParaRPr>
          </a:p>
        </p:txBody>
      </p:sp>
      <p:sp>
        <p:nvSpPr>
          <p:cNvPr id="302" name="Google Shape;302;g24e4a86eb53_0_0"/>
          <p:cNvSpPr txBox="1"/>
          <p:nvPr/>
        </p:nvSpPr>
        <p:spPr>
          <a:xfrm>
            <a:off x="1572" y="6412468"/>
            <a:ext cx="119772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600"/>
              <a:t>Harvard Business Review: </a:t>
            </a:r>
            <a:r>
              <a:rPr lang="en-US" sz="600"/>
              <a:t>Neurodiversity</a:t>
            </a:r>
            <a:r>
              <a:rPr lang="en-US" sz="600"/>
              <a:t> is a competitive advantage (</a:t>
            </a:r>
            <a:r>
              <a:rPr lang="en-US" sz="600" u="sng">
                <a:solidFill>
                  <a:schemeClr val="hlink"/>
                </a:solidFill>
                <a:hlinkClick r:id="rId3"/>
              </a:rPr>
              <a:t>https://hbr.org/2017/05/neurodiversity-as-a-competitive-advantage</a:t>
            </a:r>
            <a:r>
              <a:rPr lang="en-US" sz="600"/>
              <a:t>)</a:t>
            </a:r>
            <a:endParaRPr sz="600"/>
          </a:p>
          <a:p>
            <a:pPr indent="-342900" lvl="0" marL="342900" marR="0" rtl="0" algn="l">
              <a:lnSpc>
                <a:spcPct val="100000"/>
              </a:lnSpc>
              <a:spcBef>
                <a:spcPts val="0"/>
              </a:spcBef>
              <a:spcAft>
                <a:spcPts val="0"/>
              </a:spcAft>
              <a:buNone/>
            </a:pPr>
            <a:r>
              <a:rPr lang="en-US" sz="600"/>
              <a:t>Harvard Medical School: What is neurodiversity? (</a:t>
            </a:r>
            <a:r>
              <a:rPr lang="en-US" sz="600" u="sng">
                <a:solidFill>
                  <a:schemeClr val="hlink"/>
                </a:solidFill>
                <a:hlinkClick r:id="rId4"/>
              </a:rPr>
              <a:t>https://www.health.harvard.edu/blog/what-is-neurodiversity-202111232645</a:t>
            </a:r>
            <a:r>
              <a:rPr lang="en-US" sz="600"/>
              <a:t>)</a:t>
            </a:r>
            <a:endParaRPr sz="600"/>
          </a:p>
          <a:p>
            <a:pPr indent="-342900" lvl="0" marL="342900" marR="0" rtl="0" algn="l">
              <a:lnSpc>
                <a:spcPct val="100000"/>
              </a:lnSpc>
              <a:spcBef>
                <a:spcPts val="0"/>
              </a:spcBef>
              <a:spcAft>
                <a:spcPts val="0"/>
              </a:spcAft>
              <a:buNone/>
            </a:pPr>
            <a:r>
              <a:rPr lang="en-US" sz="600"/>
              <a:t>John Hopkins University: </a:t>
            </a:r>
            <a:r>
              <a:rPr lang="en-US" sz="600"/>
              <a:t>Neurodivergence</a:t>
            </a:r>
            <a:r>
              <a:rPr lang="en-US" sz="600"/>
              <a:t> at a glance (https://imagine.jhu.edu/blog/2022/10/05/neurodivergence-at-a-glance/)</a:t>
            </a:r>
            <a:endParaRPr sz="600"/>
          </a:p>
          <a:p>
            <a:pPr indent="-342900" lvl="0" marL="342900" rtl="0" algn="l">
              <a:spcBef>
                <a:spcPts val="0"/>
              </a:spcBef>
              <a:spcAft>
                <a:spcPts val="0"/>
              </a:spcAft>
              <a:buClr>
                <a:schemeClr val="dk1"/>
              </a:buClr>
              <a:buFont typeface="Arial"/>
              <a:buNone/>
            </a:pPr>
            <a:r>
              <a:rPr lang="en-US" sz="600">
                <a:solidFill>
                  <a:schemeClr val="dk1"/>
                </a:solidFill>
              </a:rPr>
              <a:t>Cleveland Clinic: Neurodviersity (https://my.clevelandclinic.org/health/symptoms/23154-neurodivergent#:~:text=%E2%80%9CNeurodiversity%E2%80%9D%20is%20a%20word%20used,average%20or%20%E2%80%9Cneurotypical%E2%80%9D%20person.)</a:t>
            </a:r>
            <a:endParaRPr sz="60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7" name="Shape 307"/>
        <p:cNvGrpSpPr/>
        <p:nvPr/>
      </p:nvGrpSpPr>
      <p:grpSpPr>
        <a:xfrm>
          <a:off x="0" y="0"/>
          <a:ext cx="0" cy="0"/>
          <a:chOff x="0" y="0"/>
          <a:chExt cx="0" cy="0"/>
        </a:xfrm>
      </p:grpSpPr>
      <p:pic>
        <p:nvPicPr>
          <p:cNvPr id="308" name="Google Shape;308;g24e4a86eb53_0_24"/>
          <p:cNvPicPr preferRelativeResize="0"/>
          <p:nvPr/>
        </p:nvPicPr>
        <p:blipFill rotWithShape="1">
          <a:blip r:embed="rId3">
            <a:alphaModFix/>
          </a:blip>
          <a:srcRect b="0" l="0" r="1029" t="0"/>
          <a:stretch/>
        </p:blipFill>
        <p:spPr>
          <a:xfrm>
            <a:off x="213350" y="1737175"/>
            <a:ext cx="6210951" cy="5013124"/>
          </a:xfrm>
          <a:prstGeom prst="rect">
            <a:avLst/>
          </a:prstGeom>
          <a:noFill/>
          <a:ln>
            <a:noFill/>
          </a:ln>
        </p:spPr>
      </p:pic>
      <p:sp>
        <p:nvSpPr>
          <p:cNvPr id="309" name="Google Shape;309;g24e4a86eb53_0_24"/>
          <p:cNvSpPr txBox="1"/>
          <p:nvPr/>
        </p:nvSpPr>
        <p:spPr>
          <a:xfrm>
            <a:off x="213360" y="365125"/>
            <a:ext cx="11765400" cy="13257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1800"/>
              <a:buFont typeface="Calibri"/>
              <a:buNone/>
            </a:pPr>
            <a:r>
              <a:rPr b="1" lang="en-US" sz="4400">
                <a:solidFill>
                  <a:schemeClr val="dk1"/>
                </a:solidFill>
              </a:rPr>
              <a:t>Embracing Neurodiversity</a:t>
            </a:r>
            <a:endParaRPr b="1" i="0" sz="2400" u="none" cap="none" strike="noStrike">
              <a:solidFill>
                <a:schemeClr val="dk1"/>
              </a:solidFill>
              <a:latin typeface="Arial"/>
              <a:ea typeface="Arial"/>
              <a:cs typeface="Arial"/>
              <a:sym typeface="Arial"/>
            </a:endParaRPr>
          </a:p>
        </p:txBody>
      </p:sp>
      <p:sp>
        <p:nvSpPr>
          <p:cNvPr id="310" name="Google Shape;310;g24e4a86eb53_0_24"/>
          <p:cNvSpPr txBox="1"/>
          <p:nvPr/>
        </p:nvSpPr>
        <p:spPr>
          <a:xfrm>
            <a:off x="-31628" y="6673193"/>
            <a:ext cx="11977200" cy="276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lang="en-US" sz="600"/>
              <a:t>John Hopkins University: Neurodivergence at a glance (</a:t>
            </a:r>
            <a:r>
              <a:rPr lang="en-US" sz="600" u="sng">
                <a:solidFill>
                  <a:schemeClr val="hlink"/>
                </a:solidFill>
                <a:hlinkClick r:id="rId4"/>
              </a:rPr>
              <a:t>https://imagine.jhu.edu/blog/2022/10/05/neurodivergence-at-a-glance/</a:t>
            </a:r>
            <a:r>
              <a:rPr lang="en-US" sz="600"/>
              <a:t>)</a:t>
            </a:r>
            <a:endParaRPr sz="600"/>
          </a:p>
          <a:p>
            <a:pPr indent="0" lvl="0" marL="0" marR="0" rtl="0" algn="l">
              <a:lnSpc>
                <a:spcPct val="100000"/>
              </a:lnSpc>
              <a:spcBef>
                <a:spcPts val="0"/>
              </a:spcBef>
              <a:spcAft>
                <a:spcPts val="0"/>
              </a:spcAft>
              <a:buNone/>
            </a:pPr>
            <a:r>
              <a:t/>
            </a:r>
            <a:endParaRPr sz="600"/>
          </a:p>
        </p:txBody>
      </p:sp>
      <p:pic>
        <p:nvPicPr>
          <p:cNvPr id="311" name="Google Shape;311;g24e4a86eb53_0_24"/>
          <p:cNvPicPr preferRelativeResize="0"/>
          <p:nvPr/>
        </p:nvPicPr>
        <p:blipFill>
          <a:blip r:embed="rId5">
            <a:alphaModFix/>
          </a:blip>
          <a:stretch>
            <a:fillRect/>
          </a:stretch>
        </p:blipFill>
        <p:spPr>
          <a:xfrm>
            <a:off x="8661252" y="5733725"/>
            <a:ext cx="2141472" cy="1124275"/>
          </a:xfrm>
          <a:prstGeom prst="rect">
            <a:avLst/>
          </a:prstGeom>
          <a:noFill/>
          <a:ln>
            <a:noFill/>
          </a:ln>
        </p:spPr>
      </p:pic>
      <p:sp>
        <p:nvSpPr>
          <p:cNvPr id="312" name="Google Shape;312;g24e4a86eb53_0_24"/>
          <p:cNvSpPr txBox="1"/>
          <p:nvPr/>
        </p:nvSpPr>
        <p:spPr>
          <a:xfrm>
            <a:off x="10553975" y="6586100"/>
            <a:ext cx="19065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400"/>
              <a:t>Image from </a:t>
            </a:r>
            <a:r>
              <a:rPr lang="en-US" sz="400"/>
              <a:t>https://breezy.hr/blog/practical-ways-to-attract-neurodiverse-talent</a:t>
            </a:r>
            <a:endParaRPr sz="400"/>
          </a:p>
        </p:txBody>
      </p:sp>
      <p:sp>
        <p:nvSpPr>
          <p:cNvPr id="313" name="Google Shape;313;g24e4a86eb53_0_24"/>
          <p:cNvSpPr txBox="1"/>
          <p:nvPr/>
        </p:nvSpPr>
        <p:spPr>
          <a:xfrm>
            <a:off x="6740725" y="1874400"/>
            <a:ext cx="5411400" cy="4079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100"/>
              <a:t>What are some things I can do to support someone who is neurodivergent?</a:t>
            </a:r>
            <a:endParaRPr sz="1100"/>
          </a:p>
          <a:p>
            <a:pPr indent="0" lvl="0" marL="0" rtl="0" algn="l">
              <a:spcBef>
                <a:spcPts val="0"/>
              </a:spcBef>
              <a:spcAft>
                <a:spcPts val="0"/>
              </a:spcAft>
              <a:buNone/>
            </a:pPr>
            <a:r>
              <a:rPr lang="en-US" sz="1100"/>
              <a:t>There are many things people can do to be supportive of neurodivergent individuals. Some of the most important things you should keep in mind include:</a:t>
            </a:r>
            <a:endParaRPr sz="1100"/>
          </a:p>
          <a:p>
            <a:pPr indent="0" lvl="0" marL="0" rtl="0" algn="l">
              <a:spcBef>
                <a:spcPts val="0"/>
              </a:spcBef>
              <a:spcAft>
                <a:spcPts val="0"/>
              </a:spcAft>
              <a:buNone/>
            </a:pPr>
            <a:r>
              <a:t/>
            </a:r>
            <a:endParaRPr sz="1100"/>
          </a:p>
          <a:p>
            <a:pPr indent="0" lvl="0" marL="0" rtl="0" algn="l">
              <a:spcBef>
                <a:spcPts val="0"/>
              </a:spcBef>
              <a:spcAft>
                <a:spcPts val="0"/>
              </a:spcAft>
              <a:buNone/>
            </a:pPr>
            <a:r>
              <a:rPr b="1" lang="en-US" sz="1100"/>
              <a:t>Listen.</a:t>
            </a:r>
            <a:r>
              <a:rPr lang="en-US" sz="1100"/>
              <a:t> People who are neurodivergent may feel misunderstood or left out. Be willing to listen to them. Let them know you hear them and respect them and their choices.</a:t>
            </a:r>
            <a:endParaRPr sz="1100"/>
          </a:p>
          <a:p>
            <a:pPr indent="0" lvl="0" marL="0" rtl="0" algn="l">
              <a:spcBef>
                <a:spcPts val="0"/>
              </a:spcBef>
              <a:spcAft>
                <a:spcPts val="0"/>
              </a:spcAft>
              <a:buNone/>
            </a:pPr>
            <a:r>
              <a:rPr b="1" lang="en-US" sz="1100"/>
              <a:t>Communicate in ways that help them.</a:t>
            </a:r>
            <a:r>
              <a:rPr lang="en-US" sz="1100"/>
              <a:t> Sometimes, people who are neurodivergent prefer written communication such as instant messaging, texting or emails over a phone call or face-to-face conversation. Give them the time and tools they need to communicate.</a:t>
            </a:r>
            <a:endParaRPr sz="1100"/>
          </a:p>
          <a:p>
            <a:pPr indent="0" lvl="0" marL="0" rtl="0" algn="l">
              <a:spcBef>
                <a:spcPts val="0"/>
              </a:spcBef>
              <a:spcAft>
                <a:spcPts val="0"/>
              </a:spcAft>
              <a:buNone/>
            </a:pPr>
            <a:r>
              <a:rPr b="1" lang="en-US" sz="1100"/>
              <a:t>Avoid value-based labels</a:t>
            </a:r>
            <a:r>
              <a:rPr lang="en-US" sz="1100"/>
              <a:t>. Experts recommend against using the terms “high-functioning” and “low-functioning” to describe conditions like autism. They often assume a person’s level of function based on how much they behave like someone who’s neurotypical.</a:t>
            </a:r>
            <a:endParaRPr sz="1100"/>
          </a:p>
          <a:p>
            <a:pPr indent="0" lvl="0" marL="0" rtl="0" algn="l">
              <a:spcBef>
                <a:spcPts val="0"/>
              </a:spcBef>
              <a:spcAft>
                <a:spcPts val="0"/>
              </a:spcAft>
              <a:buNone/>
            </a:pPr>
            <a:r>
              <a:rPr b="1" lang="en-US" sz="1100"/>
              <a:t>No two neurodivergent people are the same.</a:t>
            </a:r>
            <a:r>
              <a:rPr lang="en-US" sz="1100"/>
              <a:t> The personalities and preferences of neurodivergent people can be widely different, even when they have the same underlying condition.</a:t>
            </a:r>
            <a:endParaRPr sz="1100"/>
          </a:p>
          <a:p>
            <a:pPr indent="0" lvl="0" marL="0" rtl="0" algn="l">
              <a:spcBef>
                <a:spcPts val="0"/>
              </a:spcBef>
              <a:spcAft>
                <a:spcPts val="0"/>
              </a:spcAft>
              <a:buNone/>
            </a:pPr>
            <a:r>
              <a:rPr b="1" lang="en-US" sz="1100"/>
              <a:t>Don’t assume that anyone is incapable or unintelligent.</a:t>
            </a:r>
            <a:r>
              <a:rPr lang="en-US" sz="1100"/>
              <a:t> People who are neurodivergent often have conditions or preferences that make them stand out or appear different.</a:t>
            </a:r>
            <a:endParaRPr sz="1100"/>
          </a:p>
          <a:p>
            <a:pPr indent="0" lvl="0" marL="0" rtl="0" algn="l">
              <a:spcBef>
                <a:spcPts val="0"/>
              </a:spcBef>
              <a:spcAft>
                <a:spcPts val="0"/>
              </a:spcAft>
              <a:buNone/>
            </a:pPr>
            <a:r>
              <a:rPr b="1" lang="en-US" sz="1100"/>
              <a:t>Treat everyone with respect.</a:t>
            </a:r>
            <a:r>
              <a:rPr lang="en-US" sz="1100"/>
              <a:t> You can “normalize” and provide others with accommodations in a way that honors their human dignity.</a:t>
            </a:r>
            <a:endParaRPr sz="1100"/>
          </a:p>
        </p:txBody>
      </p:sp>
      <p:sp>
        <p:nvSpPr>
          <p:cNvPr id="314" name="Google Shape;314;g24e4a86eb53_0_24"/>
          <p:cNvSpPr txBox="1"/>
          <p:nvPr/>
        </p:nvSpPr>
        <p:spPr>
          <a:xfrm>
            <a:off x="10739050" y="5733725"/>
            <a:ext cx="1452900" cy="307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800"/>
              <a:t> - </a:t>
            </a:r>
            <a:r>
              <a:rPr lang="en-US" sz="800"/>
              <a:t>List from </a:t>
            </a:r>
            <a:r>
              <a:rPr lang="en-US" sz="800"/>
              <a:t>Cleveland</a:t>
            </a:r>
            <a:r>
              <a:rPr lang="en-US" sz="800"/>
              <a:t> Clinic</a:t>
            </a:r>
            <a:endParaRPr sz="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g130b87b0f70_0_266"/>
          <p:cNvSpPr txBox="1"/>
          <p:nvPr>
            <p:ph type="title"/>
          </p:nvPr>
        </p:nvSpPr>
        <p:spPr>
          <a:xfrm>
            <a:off x="268224" y="365125"/>
            <a:ext cx="11765280" cy="13257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US">
                <a:latin typeface="Arial"/>
                <a:ea typeface="Arial"/>
                <a:cs typeface="Arial"/>
                <a:sym typeface="Arial"/>
              </a:rPr>
              <a:t>Neurodivergent </a:t>
            </a:r>
            <a:r>
              <a:rPr b="1" lang="en-US">
                <a:latin typeface="Arial"/>
                <a:ea typeface="Arial"/>
                <a:cs typeface="Arial"/>
                <a:sym typeface="Arial"/>
              </a:rPr>
              <a:t>Accommodations</a:t>
            </a:r>
            <a:br>
              <a:rPr b="1" lang="en-US">
                <a:solidFill>
                  <a:schemeClr val="dk1"/>
                </a:solidFill>
                <a:latin typeface="Arial"/>
                <a:ea typeface="Arial"/>
                <a:cs typeface="Arial"/>
                <a:sym typeface="Arial"/>
              </a:rPr>
            </a:br>
            <a:r>
              <a:rPr b="1" lang="en-US" sz="2400">
                <a:solidFill>
                  <a:schemeClr val="dk1"/>
                </a:solidFill>
                <a:latin typeface="Arial"/>
                <a:ea typeface="Arial"/>
                <a:cs typeface="Arial"/>
                <a:sym typeface="Arial"/>
              </a:rPr>
              <a:t>(in the classroom/laboratory)</a:t>
            </a:r>
            <a:endParaRPr/>
          </a:p>
        </p:txBody>
      </p:sp>
      <p:grpSp>
        <p:nvGrpSpPr>
          <p:cNvPr id="321" name="Google Shape;321;g130b87b0f70_0_266"/>
          <p:cNvGrpSpPr/>
          <p:nvPr/>
        </p:nvGrpSpPr>
        <p:grpSpPr>
          <a:xfrm>
            <a:off x="1420845" y="2007941"/>
            <a:ext cx="9350309" cy="4348981"/>
            <a:chOff x="582645" y="1109"/>
            <a:chExt cx="9350309" cy="4348981"/>
          </a:xfrm>
        </p:grpSpPr>
        <p:sp>
          <p:nvSpPr>
            <p:cNvPr id="322" name="Google Shape;322;g130b87b0f70_0_266"/>
            <p:cNvSpPr/>
            <p:nvPr/>
          </p:nvSpPr>
          <p:spPr>
            <a:xfrm>
              <a:off x="582645" y="1109"/>
              <a:ext cx="2174490" cy="1304694"/>
            </a:xfrm>
            <a:prstGeom prst="rect">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g130b87b0f70_0_266"/>
            <p:cNvSpPr txBox="1"/>
            <p:nvPr/>
          </p:nvSpPr>
          <p:spPr>
            <a:xfrm>
              <a:off x="582645" y="1109"/>
              <a:ext cx="2174490" cy="1304694"/>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US" sz="1700" u="none" cap="none" strike="noStrike">
                  <a:solidFill>
                    <a:schemeClr val="lt1"/>
                  </a:solidFill>
                  <a:latin typeface="Arial"/>
                  <a:ea typeface="Arial"/>
                  <a:cs typeface="Arial"/>
                  <a:sym typeface="Arial"/>
                </a:rPr>
                <a:t>Extended time on assignments or tests</a:t>
              </a:r>
              <a:endParaRPr/>
            </a:p>
          </p:txBody>
        </p:sp>
        <p:sp>
          <p:nvSpPr>
            <p:cNvPr id="324" name="Google Shape;324;g130b87b0f70_0_266"/>
            <p:cNvSpPr/>
            <p:nvPr/>
          </p:nvSpPr>
          <p:spPr>
            <a:xfrm>
              <a:off x="2974584" y="1109"/>
              <a:ext cx="2174490" cy="1304694"/>
            </a:xfrm>
            <a:prstGeom prst="rect">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g130b87b0f70_0_266"/>
            <p:cNvSpPr txBox="1"/>
            <p:nvPr/>
          </p:nvSpPr>
          <p:spPr>
            <a:xfrm>
              <a:off x="2974584" y="1109"/>
              <a:ext cx="2174490" cy="1304694"/>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US" sz="1700" u="none" cap="none" strike="noStrike">
                  <a:solidFill>
                    <a:schemeClr val="lt1"/>
                  </a:solidFill>
                  <a:latin typeface="Arial"/>
                  <a:ea typeface="Arial"/>
                  <a:cs typeface="Arial"/>
                  <a:sym typeface="Arial"/>
                </a:rPr>
                <a:t>Frequent breaks during class or testing</a:t>
              </a:r>
              <a:endParaRPr/>
            </a:p>
          </p:txBody>
        </p:sp>
        <p:sp>
          <p:nvSpPr>
            <p:cNvPr id="326" name="Google Shape;326;g130b87b0f70_0_266"/>
            <p:cNvSpPr/>
            <p:nvPr/>
          </p:nvSpPr>
          <p:spPr>
            <a:xfrm>
              <a:off x="5366524" y="1109"/>
              <a:ext cx="2174490" cy="1304694"/>
            </a:xfrm>
            <a:prstGeom prst="rect">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g130b87b0f70_0_266"/>
            <p:cNvSpPr txBox="1"/>
            <p:nvPr/>
          </p:nvSpPr>
          <p:spPr>
            <a:xfrm>
              <a:off x="5366524" y="1109"/>
              <a:ext cx="2174490" cy="1304694"/>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US" sz="1700" u="none" cap="none" strike="noStrike">
                  <a:solidFill>
                    <a:schemeClr val="lt1"/>
                  </a:solidFill>
                  <a:latin typeface="Arial"/>
                  <a:ea typeface="Arial"/>
                  <a:cs typeface="Arial"/>
                  <a:sym typeface="Arial"/>
                </a:rPr>
                <a:t>Preferential seating in the classroom</a:t>
              </a:r>
              <a:endParaRPr/>
            </a:p>
          </p:txBody>
        </p:sp>
        <p:sp>
          <p:nvSpPr>
            <p:cNvPr id="328" name="Google Shape;328;g130b87b0f70_0_266"/>
            <p:cNvSpPr/>
            <p:nvPr/>
          </p:nvSpPr>
          <p:spPr>
            <a:xfrm>
              <a:off x="7758464" y="1109"/>
              <a:ext cx="2174490" cy="1304694"/>
            </a:xfrm>
            <a:prstGeom prst="rect">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g130b87b0f70_0_266"/>
            <p:cNvSpPr txBox="1"/>
            <p:nvPr/>
          </p:nvSpPr>
          <p:spPr>
            <a:xfrm>
              <a:off x="7758464" y="1109"/>
              <a:ext cx="2174490" cy="1304694"/>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US" sz="1700" u="none" cap="none" strike="noStrike">
                  <a:solidFill>
                    <a:schemeClr val="lt1"/>
                  </a:solidFill>
                  <a:latin typeface="Arial"/>
                  <a:ea typeface="Arial"/>
                  <a:cs typeface="Arial"/>
                  <a:sym typeface="Arial"/>
                </a:rPr>
                <a:t>Use of a note-taker or audio recording device</a:t>
              </a:r>
              <a:endParaRPr/>
            </a:p>
          </p:txBody>
        </p:sp>
        <p:sp>
          <p:nvSpPr>
            <p:cNvPr id="330" name="Google Shape;330;g130b87b0f70_0_266"/>
            <p:cNvSpPr/>
            <p:nvPr/>
          </p:nvSpPr>
          <p:spPr>
            <a:xfrm>
              <a:off x="582645" y="1523252"/>
              <a:ext cx="2174490" cy="1304694"/>
            </a:xfrm>
            <a:prstGeom prst="rect">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g130b87b0f70_0_266"/>
            <p:cNvSpPr txBox="1"/>
            <p:nvPr/>
          </p:nvSpPr>
          <p:spPr>
            <a:xfrm>
              <a:off x="582645" y="1523252"/>
              <a:ext cx="2174490" cy="1304694"/>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US" sz="1700" u="none" cap="none" strike="noStrike">
                  <a:solidFill>
                    <a:schemeClr val="lt1"/>
                  </a:solidFill>
                  <a:latin typeface="Arial"/>
                  <a:ea typeface="Arial"/>
                  <a:cs typeface="Arial"/>
                  <a:sym typeface="Arial"/>
                </a:rPr>
                <a:t>Access to written and verbal instructions</a:t>
              </a:r>
              <a:endParaRPr/>
            </a:p>
          </p:txBody>
        </p:sp>
        <p:sp>
          <p:nvSpPr>
            <p:cNvPr id="332" name="Google Shape;332;g130b87b0f70_0_266"/>
            <p:cNvSpPr/>
            <p:nvPr/>
          </p:nvSpPr>
          <p:spPr>
            <a:xfrm>
              <a:off x="2974584" y="1523252"/>
              <a:ext cx="2174490" cy="1304694"/>
            </a:xfrm>
            <a:prstGeom prst="rect">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g130b87b0f70_0_266"/>
            <p:cNvSpPr txBox="1"/>
            <p:nvPr/>
          </p:nvSpPr>
          <p:spPr>
            <a:xfrm>
              <a:off x="2974584" y="1523252"/>
              <a:ext cx="2174490" cy="1304694"/>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US" sz="1700" u="none" cap="none" strike="noStrike">
                  <a:solidFill>
                    <a:schemeClr val="lt1"/>
                  </a:solidFill>
                  <a:latin typeface="Arial"/>
                  <a:ea typeface="Arial"/>
                  <a:cs typeface="Arial"/>
                  <a:sym typeface="Arial"/>
                </a:rPr>
                <a:t>Use of visual aids or graphic organizers</a:t>
              </a:r>
              <a:endParaRPr/>
            </a:p>
          </p:txBody>
        </p:sp>
        <p:sp>
          <p:nvSpPr>
            <p:cNvPr id="334" name="Google Shape;334;g130b87b0f70_0_266"/>
            <p:cNvSpPr/>
            <p:nvPr/>
          </p:nvSpPr>
          <p:spPr>
            <a:xfrm>
              <a:off x="5366524" y="1523252"/>
              <a:ext cx="2174490" cy="1304694"/>
            </a:xfrm>
            <a:prstGeom prst="rect">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g130b87b0f70_0_266"/>
            <p:cNvSpPr txBox="1"/>
            <p:nvPr/>
          </p:nvSpPr>
          <p:spPr>
            <a:xfrm>
              <a:off x="5366524" y="1523252"/>
              <a:ext cx="2174490" cy="1304694"/>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US" sz="1700" u="none" cap="none" strike="noStrike">
                  <a:solidFill>
                    <a:schemeClr val="lt1"/>
                  </a:solidFill>
                  <a:latin typeface="Arial"/>
                  <a:ea typeface="Arial"/>
                  <a:cs typeface="Arial"/>
                  <a:sym typeface="Arial"/>
                </a:rPr>
                <a:t>Modified assignments or assessments to reduce complexity or length</a:t>
              </a:r>
              <a:endParaRPr/>
            </a:p>
          </p:txBody>
        </p:sp>
        <p:sp>
          <p:nvSpPr>
            <p:cNvPr id="336" name="Google Shape;336;g130b87b0f70_0_266"/>
            <p:cNvSpPr/>
            <p:nvPr/>
          </p:nvSpPr>
          <p:spPr>
            <a:xfrm>
              <a:off x="7758464" y="1523252"/>
              <a:ext cx="2174490" cy="1304694"/>
            </a:xfrm>
            <a:prstGeom prst="rect">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g130b87b0f70_0_266"/>
            <p:cNvSpPr txBox="1"/>
            <p:nvPr/>
          </p:nvSpPr>
          <p:spPr>
            <a:xfrm>
              <a:off x="7758464" y="1523252"/>
              <a:ext cx="2174490" cy="1304694"/>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US" sz="1700" u="none" cap="none" strike="noStrike">
                  <a:solidFill>
                    <a:schemeClr val="lt1"/>
                  </a:solidFill>
                  <a:latin typeface="Arial"/>
                  <a:ea typeface="Arial"/>
                  <a:cs typeface="Arial"/>
                  <a:sym typeface="Arial"/>
                </a:rPr>
                <a:t>Use of assistive technology, such as text-to-speech software or speech-to-text software</a:t>
              </a:r>
              <a:endParaRPr/>
            </a:p>
          </p:txBody>
        </p:sp>
        <p:sp>
          <p:nvSpPr>
            <p:cNvPr id="338" name="Google Shape;338;g130b87b0f70_0_266"/>
            <p:cNvSpPr/>
            <p:nvPr/>
          </p:nvSpPr>
          <p:spPr>
            <a:xfrm>
              <a:off x="2974584" y="3045396"/>
              <a:ext cx="2174490" cy="1304694"/>
            </a:xfrm>
            <a:prstGeom prst="rect">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g130b87b0f70_0_266"/>
            <p:cNvSpPr txBox="1"/>
            <p:nvPr/>
          </p:nvSpPr>
          <p:spPr>
            <a:xfrm>
              <a:off x="2974584" y="3045396"/>
              <a:ext cx="2174490" cy="1304694"/>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US" sz="1700" u="none" cap="none" strike="noStrike">
                  <a:solidFill>
                    <a:schemeClr val="lt1"/>
                  </a:solidFill>
                  <a:latin typeface="Arial"/>
                  <a:ea typeface="Arial"/>
                  <a:cs typeface="Arial"/>
                  <a:sym typeface="Arial"/>
                </a:rPr>
                <a:t>Use of a scribe to write down answers dictated by the student</a:t>
              </a:r>
              <a:endParaRPr/>
            </a:p>
          </p:txBody>
        </p:sp>
        <p:sp>
          <p:nvSpPr>
            <p:cNvPr id="340" name="Google Shape;340;g130b87b0f70_0_266"/>
            <p:cNvSpPr/>
            <p:nvPr/>
          </p:nvSpPr>
          <p:spPr>
            <a:xfrm>
              <a:off x="5366524" y="3045396"/>
              <a:ext cx="2174490" cy="1304694"/>
            </a:xfrm>
            <a:prstGeom prst="rect">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g130b87b0f70_0_266"/>
            <p:cNvSpPr txBox="1"/>
            <p:nvPr/>
          </p:nvSpPr>
          <p:spPr>
            <a:xfrm>
              <a:off x="5366524" y="3045396"/>
              <a:ext cx="2174490" cy="1304694"/>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US" sz="1700" u="none" cap="none" strike="noStrike">
                  <a:solidFill>
                    <a:schemeClr val="lt1"/>
                  </a:solidFill>
                  <a:latin typeface="Arial"/>
                  <a:ea typeface="Arial"/>
                  <a:cs typeface="Arial"/>
                  <a:sym typeface="Arial"/>
                </a:rPr>
                <a:t>Providing directions in multiple formats (e.g., written, verbal, visual)</a:t>
              </a:r>
              <a:endParaRPr/>
            </a:p>
          </p:txBody>
        </p:sp>
      </p:grpSp>
      <p:sp>
        <p:nvSpPr>
          <p:cNvPr id="342" name="Google Shape;342;g130b87b0f70_0_266"/>
          <p:cNvSpPr txBox="1"/>
          <p:nvPr/>
        </p:nvSpPr>
        <p:spPr>
          <a:xfrm>
            <a:off x="0" y="6674039"/>
            <a:ext cx="6117996" cy="18396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0" i="0" lang="en-US" sz="600" u="none" cap="none" strike="noStrike">
                <a:solidFill>
                  <a:srgbClr val="000000"/>
                </a:solidFill>
                <a:latin typeface="Arial"/>
                <a:ea typeface="Arial"/>
                <a:cs typeface="Arial"/>
                <a:sym typeface="Arial"/>
              </a:rPr>
              <a:t>Accommodations for Students with Cognitive Disabilities. (n.d.). Retrieved from </a:t>
            </a:r>
            <a:r>
              <a:rPr b="0" i="0" lang="en-US" sz="600" u="sng" cap="none" strike="noStrike">
                <a:solidFill>
                  <a:srgbClr val="000000"/>
                </a:solidFill>
                <a:latin typeface="Arial"/>
                <a:ea typeface="Arial"/>
                <a:cs typeface="Arial"/>
                <a:sym typeface="Arial"/>
                <a:hlinkClick r:id="rId3">
                  <a:extLst>
                    <a:ext uri="{A12FA001-AC4F-418D-AE19-62706E023703}">
                      <ahyp:hlinkClr val="tx"/>
                    </a:ext>
                  </a:extLst>
                </a:hlinkClick>
              </a:rPr>
              <a:t>https://www.washington.edu/doit/accommodations-students-cognitive-disabilities</a:t>
            </a:r>
            <a:endParaRPr b="0" i="0" sz="6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grpSp>
        <p:nvGrpSpPr>
          <p:cNvPr id="347" name="Google Shape;347;p29"/>
          <p:cNvGrpSpPr/>
          <p:nvPr/>
        </p:nvGrpSpPr>
        <p:grpSpPr>
          <a:xfrm>
            <a:off x="1420845" y="2007941"/>
            <a:ext cx="9350309" cy="4348981"/>
            <a:chOff x="582645" y="1109"/>
            <a:chExt cx="9350309" cy="4348981"/>
          </a:xfrm>
        </p:grpSpPr>
        <p:sp>
          <p:nvSpPr>
            <p:cNvPr id="348" name="Google Shape;348;p29"/>
            <p:cNvSpPr/>
            <p:nvPr/>
          </p:nvSpPr>
          <p:spPr>
            <a:xfrm>
              <a:off x="582645" y="1109"/>
              <a:ext cx="2174490" cy="1304694"/>
            </a:xfrm>
            <a:prstGeom prst="rect">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29"/>
            <p:cNvSpPr txBox="1"/>
            <p:nvPr/>
          </p:nvSpPr>
          <p:spPr>
            <a:xfrm>
              <a:off x="582645" y="1109"/>
              <a:ext cx="2174490" cy="1304694"/>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US" sz="1700" u="none" cap="none" strike="noStrike">
                  <a:solidFill>
                    <a:schemeClr val="lt1"/>
                  </a:solidFill>
                  <a:latin typeface="Arial"/>
                  <a:ea typeface="Arial"/>
                  <a:cs typeface="Arial"/>
                  <a:sym typeface="Arial"/>
                </a:rPr>
                <a:t>Written instructions or checklists to help with task completion</a:t>
              </a:r>
              <a:endParaRPr/>
            </a:p>
          </p:txBody>
        </p:sp>
        <p:sp>
          <p:nvSpPr>
            <p:cNvPr id="350" name="Google Shape;350;p29"/>
            <p:cNvSpPr/>
            <p:nvPr/>
          </p:nvSpPr>
          <p:spPr>
            <a:xfrm>
              <a:off x="2974584" y="1109"/>
              <a:ext cx="2174490" cy="1304694"/>
            </a:xfrm>
            <a:prstGeom prst="rect">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29"/>
            <p:cNvSpPr txBox="1"/>
            <p:nvPr/>
          </p:nvSpPr>
          <p:spPr>
            <a:xfrm>
              <a:off x="2974584" y="1109"/>
              <a:ext cx="2174490" cy="1304694"/>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US" sz="1700" u="none" cap="none" strike="noStrike">
                  <a:solidFill>
                    <a:schemeClr val="lt1"/>
                  </a:solidFill>
                  <a:latin typeface="Arial"/>
                  <a:ea typeface="Arial"/>
                  <a:cs typeface="Arial"/>
                  <a:sym typeface="Arial"/>
                </a:rPr>
                <a:t>Access to job coaching or mentoring</a:t>
              </a:r>
              <a:endParaRPr/>
            </a:p>
          </p:txBody>
        </p:sp>
        <p:sp>
          <p:nvSpPr>
            <p:cNvPr id="352" name="Google Shape;352;p29"/>
            <p:cNvSpPr/>
            <p:nvPr/>
          </p:nvSpPr>
          <p:spPr>
            <a:xfrm>
              <a:off x="5366524" y="1109"/>
              <a:ext cx="2174490" cy="1304694"/>
            </a:xfrm>
            <a:prstGeom prst="rect">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29"/>
            <p:cNvSpPr txBox="1"/>
            <p:nvPr/>
          </p:nvSpPr>
          <p:spPr>
            <a:xfrm>
              <a:off x="5366524" y="1109"/>
              <a:ext cx="2174490" cy="1304694"/>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US" sz="1700" u="none" cap="none" strike="noStrike">
                  <a:solidFill>
                    <a:schemeClr val="lt1"/>
                  </a:solidFill>
                  <a:latin typeface="Arial"/>
                  <a:ea typeface="Arial"/>
                  <a:cs typeface="Arial"/>
                  <a:sym typeface="Arial"/>
                </a:rPr>
                <a:t>Use of assistive technology, such as text-to-speech software or speech-to-text software</a:t>
              </a:r>
              <a:endParaRPr/>
            </a:p>
          </p:txBody>
        </p:sp>
        <p:sp>
          <p:nvSpPr>
            <p:cNvPr id="354" name="Google Shape;354;p29"/>
            <p:cNvSpPr/>
            <p:nvPr/>
          </p:nvSpPr>
          <p:spPr>
            <a:xfrm>
              <a:off x="7758464" y="1109"/>
              <a:ext cx="2174490" cy="1304694"/>
            </a:xfrm>
            <a:prstGeom prst="rect">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29"/>
            <p:cNvSpPr txBox="1"/>
            <p:nvPr/>
          </p:nvSpPr>
          <p:spPr>
            <a:xfrm>
              <a:off x="7758464" y="1109"/>
              <a:ext cx="2174490" cy="1304694"/>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US" sz="1700" u="none" cap="none" strike="noStrike">
                  <a:solidFill>
                    <a:schemeClr val="lt1"/>
                  </a:solidFill>
                  <a:latin typeface="Arial"/>
                  <a:ea typeface="Arial"/>
                  <a:cs typeface="Arial"/>
                  <a:sym typeface="Arial"/>
                </a:rPr>
                <a:t>Reduced distractions in the work environment</a:t>
              </a:r>
              <a:endParaRPr/>
            </a:p>
          </p:txBody>
        </p:sp>
        <p:sp>
          <p:nvSpPr>
            <p:cNvPr id="356" name="Google Shape;356;p29"/>
            <p:cNvSpPr/>
            <p:nvPr/>
          </p:nvSpPr>
          <p:spPr>
            <a:xfrm>
              <a:off x="582645" y="1523252"/>
              <a:ext cx="2174490" cy="1304694"/>
            </a:xfrm>
            <a:prstGeom prst="rect">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29"/>
            <p:cNvSpPr txBox="1"/>
            <p:nvPr/>
          </p:nvSpPr>
          <p:spPr>
            <a:xfrm>
              <a:off x="582645" y="1523252"/>
              <a:ext cx="2174490" cy="1304694"/>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US" sz="1700" u="none" cap="none" strike="noStrike">
                  <a:solidFill>
                    <a:schemeClr val="lt1"/>
                  </a:solidFill>
                  <a:latin typeface="Arial"/>
                  <a:ea typeface="Arial"/>
                  <a:cs typeface="Arial"/>
                  <a:sym typeface="Arial"/>
                </a:rPr>
                <a:t>Flexible work hours to accommodate fluctuations in energy levels or concentration</a:t>
              </a:r>
              <a:endParaRPr/>
            </a:p>
          </p:txBody>
        </p:sp>
        <p:sp>
          <p:nvSpPr>
            <p:cNvPr id="358" name="Google Shape;358;p29"/>
            <p:cNvSpPr/>
            <p:nvPr/>
          </p:nvSpPr>
          <p:spPr>
            <a:xfrm>
              <a:off x="2974584" y="1523252"/>
              <a:ext cx="2174490" cy="1304694"/>
            </a:xfrm>
            <a:prstGeom prst="rect">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29"/>
            <p:cNvSpPr txBox="1"/>
            <p:nvPr/>
          </p:nvSpPr>
          <p:spPr>
            <a:xfrm>
              <a:off x="2974584" y="1523252"/>
              <a:ext cx="2174490" cy="1304694"/>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US" sz="1700" u="none" cap="none" strike="noStrike">
                  <a:solidFill>
                    <a:schemeClr val="lt1"/>
                  </a:solidFill>
                  <a:latin typeface="Arial"/>
                  <a:ea typeface="Arial"/>
                  <a:cs typeface="Arial"/>
                  <a:sym typeface="Arial"/>
                </a:rPr>
                <a:t>Frequent breaks during the workday</a:t>
              </a:r>
              <a:endParaRPr/>
            </a:p>
          </p:txBody>
        </p:sp>
        <p:sp>
          <p:nvSpPr>
            <p:cNvPr id="360" name="Google Shape;360;p29"/>
            <p:cNvSpPr/>
            <p:nvPr/>
          </p:nvSpPr>
          <p:spPr>
            <a:xfrm>
              <a:off x="5366524" y="1523252"/>
              <a:ext cx="2174490" cy="1304694"/>
            </a:xfrm>
            <a:prstGeom prst="rect">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29"/>
            <p:cNvSpPr txBox="1"/>
            <p:nvPr/>
          </p:nvSpPr>
          <p:spPr>
            <a:xfrm>
              <a:off x="5366524" y="1523252"/>
              <a:ext cx="2174490" cy="1304694"/>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US" sz="1700" u="none" cap="none" strike="noStrike">
                  <a:solidFill>
                    <a:schemeClr val="lt1"/>
                  </a:solidFill>
                  <a:latin typeface="Arial"/>
                  <a:ea typeface="Arial"/>
                  <a:cs typeface="Arial"/>
                  <a:sym typeface="Arial"/>
                </a:rPr>
                <a:t>Use of visual aids or graphic organizers to help with task organization</a:t>
              </a:r>
              <a:endParaRPr/>
            </a:p>
          </p:txBody>
        </p:sp>
        <p:sp>
          <p:nvSpPr>
            <p:cNvPr id="362" name="Google Shape;362;p29"/>
            <p:cNvSpPr/>
            <p:nvPr/>
          </p:nvSpPr>
          <p:spPr>
            <a:xfrm>
              <a:off x="7758464" y="1523252"/>
              <a:ext cx="2174490" cy="1304694"/>
            </a:xfrm>
            <a:prstGeom prst="rect">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29"/>
            <p:cNvSpPr txBox="1"/>
            <p:nvPr/>
          </p:nvSpPr>
          <p:spPr>
            <a:xfrm>
              <a:off x="7758464" y="1523252"/>
              <a:ext cx="2174490" cy="1304694"/>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US" sz="1700" u="none" cap="none" strike="noStrike">
                  <a:solidFill>
                    <a:schemeClr val="lt1"/>
                  </a:solidFill>
                  <a:latin typeface="Arial"/>
                  <a:ea typeface="Arial"/>
                  <a:cs typeface="Arial"/>
                  <a:sym typeface="Arial"/>
                </a:rPr>
                <a:t>Providing verbal instructions in addition to written instructions</a:t>
              </a:r>
              <a:endParaRPr/>
            </a:p>
          </p:txBody>
        </p:sp>
        <p:sp>
          <p:nvSpPr>
            <p:cNvPr id="364" name="Google Shape;364;p29"/>
            <p:cNvSpPr/>
            <p:nvPr/>
          </p:nvSpPr>
          <p:spPr>
            <a:xfrm>
              <a:off x="2974584" y="3045396"/>
              <a:ext cx="2174490" cy="1304694"/>
            </a:xfrm>
            <a:prstGeom prst="rect">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29"/>
            <p:cNvSpPr txBox="1"/>
            <p:nvPr/>
          </p:nvSpPr>
          <p:spPr>
            <a:xfrm>
              <a:off x="2974584" y="3045396"/>
              <a:ext cx="2174490" cy="1304694"/>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US" sz="1700" u="none" cap="none" strike="noStrike">
                  <a:solidFill>
                    <a:schemeClr val="lt1"/>
                  </a:solidFill>
                  <a:latin typeface="Arial"/>
                  <a:ea typeface="Arial"/>
                  <a:cs typeface="Arial"/>
                  <a:sym typeface="Arial"/>
                </a:rPr>
                <a:t>Simplifying complex tasks or breaking them into smaller parts</a:t>
              </a:r>
              <a:endParaRPr/>
            </a:p>
          </p:txBody>
        </p:sp>
        <p:sp>
          <p:nvSpPr>
            <p:cNvPr id="366" name="Google Shape;366;p29"/>
            <p:cNvSpPr/>
            <p:nvPr/>
          </p:nvSpPr>
          <p:spPr>
            <a:xfrm>
              <a:off x="5366524" y="3045396"/>
              <a:ext cx="2174490" cy="1304694"/>
            </a:xfrm>
            <a:prstGeom prst="rect">
              <a:avLst/>
            </a:prstGeom>
            <a:solidFill>
              <a:srgbClr val="4372C3"/>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29"/>
            <p:cNvSpPr txBox="1"/>
            <p:nvPr/>
          </p:nvSpPr>
          <p:spPr>
            <a:xfrm>
              <a:off x="5366524" y="3045396"/>
              <a:ext cx="2174490" cy="1304694"/>
            </a:xfrm>
            <a:prstGeom prst="rect">
              <a:avLst/>
            </a:prstGeom>
            <a:noFill/>
            <a:ln>
              <a:noFill/>
            </a:ln>
          </p:spPr>
          <p:txBody>
            <a:bodyPr anchorCtr="0" anchor="ctr" bIns="64750" lIns="64750" spcFirstLastPara="1" rIns="64750" wrap="square" tIns="64750">
              <a:noAutofit/>
            </a:bodyPr>
            <a:lstStyle/>
            <a:p>
              <a:pPr indent="0" lvl="0" marL="0" marR="0" rtl="0" algn="ctr">
                <a:lnSpc>
                  <a:spcPct val="90000"/>
                </a:lnSpc>
                <a:spcBef>
                  <a:spcPts val="0"/>
                </a:spcBef>
                <a:spcAft>
                  <a:spcPts val="0"/>
                </a:spcAft>
                <a:buClr>
                  <a:srgbClr val="000000"/>
                </a:buClr>
                <a:buSzPts val="1700"/>
                <a:buFont typeface="Arial"/>
                <a:buNone/>
              </a:pPr>
              <a:r>
                <a:rPr b="0" i="0" lang="en-US" sz="1700" u="none" cap="none" strike="noStrike">
                  <a:solidFill>
                    <a:schemeClr val="lt1"/>
                  </a:solidFill>
                  <a:latin typeface="Arial"/>
                  <a:ea typeface="Arial"/>
                  <a:cs typeface="Arial"/>
                  <a:sym typeface="Arial"/>
                </a:rPr>
                <a:t>Providing additional training or on-the-job support as needed</a:t>
              </a:r>
              <a:endParaRPr/>
            </a:p>
          </p:txBody>
        </p:sp>
      </p:grpSp>
      <p:sp>
        <p:nvSpPr>
          <p:cNvPr id="368" name="Google Shape;368;p29"/>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t/>
            </a:r>
            <a:endParaRPr/>
          </a:p>
        </p:txBody>
      </p:sp>
      <p:sp>
        <p:nvSpPr>
          <p:cNvPr id="369" name="Google Shape;369;p29"/>
          <p:cNvSpPr txBox="1"/>
          <p:nvPr/>
        </p:nvSpPr>
        <p:spPr>
          <a:xfrm>
            <a:off x="268224" y="365125"/>
            <a:ext cx="11765280" cy="13257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1800"/>
              <a:buFont typeface="Calibri"/>
              <a:buNone/>
            </a:pPr>
            <a:r>
              <a:rPr b="1" lang="en-US" sz="4400">
                <a:solidFill>
                  <a:schemeClr val="dk1"/>
                </a:solidFill>
              </a:rPr>
              <a:t>Neurodivergent Accommodations</a:t>
            </a:r>
            <a:br>
              <a:rPr b="1" i="0" lang="en-US" sz="4400" u="none" cap="none" strike="noStrike">
                <a:solidFill>
                  <a:schemeClr val="dk1"/>
                </a:solidFill>
                <a:latin typeface="Arial"/>
                <a:ea typeface="Arial"/>
                <a:cs typeface="Arial"/>
                <a:sym typeface="Arial"/>
              </a:rPr>
            </a:br>
            <a:r>
              <a:rPr b="1" i="0" lang="en-US" sz="2400" u="none" cap="none" strike="noStrike">
                <a:solidFill>
                  <a:schemeClr val="dk1"/>
                </a:solidFill>
                <a:latin typeface="Arial"/>
                <a:ea typeface="Arial"/>
                <a:cs typeface="Arial"/>
                <a:sym typeface="Arial"/>
              </a:rPr>
              <a:t>(in the workplace)</a:t>
            </a:r>
            <a:endParaRPr/>
          </a:p>
        </p:txBody>
      </p:sp>
      <p:sp>
        <p:nvSpPr>
          <p:cNvPr id="370" name="Google Shape;370;p29"/>
          <p:cNvSpPr txBox="1"/>
          <p:nvPr/>
        </p:nvSpPr>
        <p:spPr>
          <a:xfrm>
            <a:off x="0" y="6674039"/>
            <a:ext cx="6117996" cy="18396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0" i="0" lang="en-US" sz="600" u="none" cap="none" strike="noStrike">
                <a:solidFill>
                  <a:srgbClr val="000000"/>
                </a:solidFill>
                <a:latin typeface="Arial"/>
                <a:ea typeface="Arial"/>
                <a:cs typeface="Arial"/>
                <a:sym typeface="Arial"/>
              </a:rPr>
              <a:t>Cognitive Disability and the Workplace: Accommodation Ideas. (n.d.). Retrieved from </a:t>
            </a:r>
            <a:r>
              <a:rPr b="0" i="0" lang="en-US" sz="600" u="sng" cap="none" strike="noStrike">
                <a:solidFill>
                  <a:srgbClr val="000000"/>
                </a:solidFill>
                <a:latin typeface="Arial"/>
                <a:ea typeface="Arial"/>
                <a:cs typeface="Arial"/>
                <a:sym typeface="Arial"/>
                <a:hlinkClick r:id="rId3">
                  <a:extLst>
                    <a:ext uri="{A12FA001-AC4F-418D-AE19-62706E023703}">
                      <ahyp:hlinkClr val="tx"/>
                    </a:ext>
                  </a:extLst>
                </a:hlinkClick>
              </a:rPr>
              <a:t>https://askjan.org/disabilities/Cognitive.cfm</a:t>
            </a:r>
            <a:endParaRPr b="0" i="0" sz="6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g24e4a86eb53_0_51"/>
          <p:cNvSpPr txBox="1"/>
          <p:nvPr>
            <p:ph type="title"/>
          </p:nvPr>
        </p:nvSpPr>
        <p:spPr>
          <a:xfrm>
            <a:off x="838200" y="365125"/>
            <a:ext cx="10515600" cy="13257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Inclusive accomodations for those with disabilities aren’t new, but can greatly improve quality of life </a:t>
            </a:r>
            <a:endParaRPr/>
          </a:p>
        </p:txBody>
      </p:sp>
      <p:pic>
        <p:nvPicPr>
          <p:cNvPr id="377" name="Google Shape;377;g24e4a86eb53_0_51"/>
          <p:cNvPicPr preferRelativeResize="0"/>
          <p:nvPr/>
        </p:nvPicPr>
        <p:blipFill>
          <a:blip r:embed="rId3">
            <a:alphaModFix/>
          </a:blip>
          <a:stretch>
            <a:fillRect/>
          </a:stretch>
        </p:blipFill>
        <p:spPr>
          <a:xfrm>
            <a:off x="112575" y="1982625"/>
            <a:ext cx="11887198" cy="33329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81" name="Shape 381"/>
        <p:cNvGrpSpPr/>
        <p:nvPr/>
      </p:nvGrpSpPr>
      <p:grpSpPr>
        <a:xfrm>
          <a:off x="0" y="0"/>
          <a:ext cx="0" cy="0"/>
          <a:chOff x="0" y="0"/>
          <a:chExt cx="0" cy="0"/>
        </a:xfrm>
      </p:grpSpPr>
      <p:sp>
        <p:nvSpPr>
          <p:cNvPr id="382" name="Google Shape;382;p30"/>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83" name="Google Shape;383;p30"/>
          <p:cNvSpPr/>
          <p:nvPr/>
        </p:nvSpPr>
        <p:spPr>
          <a:xfrm flipH="1">
            <a:off x="8576720" y="3335867"/>
            <a:ext cx="3291840" cy="3200400"/>
          </a:xfrm>
          <a:prstGeom prst="rtTriangl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84" name="Google Shape;384;p30"/>
          <p:cNvSpPr/>
          <p:nvPr/>
        </p:nvSpPr>
        <p:spPr>
          <a:xfrm>
            <a:off x="641774" y="623275"/>
            <a:ext cx="10905053" cy="5607882"/>
          </a:xfrm>
          <a:prstGeom prst="rect">
            <a:avLst/>
          </a:prstGeom>
          <a:noFill/>
          <a:ln cap="flat" cmpd="sng" w="1905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385" name="Google Shape;385;p30"/>
          <p:cNvSpPr txBox="1"/>
          <p:nvPr>
            <p:ph type="title"/>
          </p:nvPr>
        </p:nvSpPr>
        <p:spPr>
          <a:xfrm>
            <a:off x="1298516" y="1656156"/>
            <a:ext cx="9231300" cy="3542100"/>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SzPts val="1800"/>
              <a:buNone/>
            </a:pPr>
            <a:r>
              <a:rPr lang="en-US" sz="11500">
                <a:solidFill>
                  <a:schemeClr val="dk1"/>
                </a:solidFill>
                <a:latin typeface="Arial"/>
                <a:ea typeface="Arial"/>
                <a:cs typeface="Arial"/>
                <a:sym typeface="Arial"/>
              </a:rPr>
              <a:t>Questions?</a:t>
            </a:r>
            <a:endParaRPr/>
          </a:p>
        </p:txBody>
      </p:sp>
      <p:pic>
        <p:nvPicPr>
          <p:cNvPr id="386" name="Google Shape;386;p30"/>
          <p:cNvPicPr preferRelativeResize="0"/>
          <p:nvPr/>
        </p:nvPicPr>
        <p:blipFill rotWithShape="1">
          <a:blip r:embed="rId3">
            <a:alphaModFix/>
          </a:blip>
          <a:srcRect b="199" l="0" r="0" t="199"/>
          <a:stretch/>
        </p:blipFill>
        <p:spPr>
          <a:xfrm>
            <a:off x="4383472" y="1019830"/>
            <a:ext cx="1552800" cy="1552800"/>
          </a:xfrm>
          <a:prstGeom prst="ellipse">
            <a:avLst/>
          </a:prstGeom>
          <a:noFill/>
          <a:ln cap="rnd" cmpd="sng" w="63500">
            <a:solidFill>
              <a:srgbClr val="333333"/>
            </a:solidFill>
            <a:prstDash val="solid"/>
            <a:round/>
            <a:headEnd len="sm" w="sm" type="none"/>
            <a:tailEnd len="sm" w="sm" type="none"/>
          </a:ln>
        </p:spPr>
      </p:pic>
      <p:pic>
        <p:nvPicPr>
          <p:cNvPr id="387" name="Google Shape;387;p30"/>
          <p:cNvPicPr preferRelativeResize="0"/>
          <p:nvPr/>
        </p:nvPicPr>
        <p:blipFill rotWithShape="1">
          <a:blip r:embed="rId4">
            <a:alphaModFix/>
          </a:blip>
          <a:srcRect b="0" l="0" r="0" t="0"/>
          <a:stretch/>
        </p:blipFill>
        <p:spPr>
          <a:xfrm>
            <a:off x="6715204" y="1036094"/>
            <a:ext cx="1554600" cy="1554600"/>
          </a:xfrm>
          <a:prstGeom prst="ellipse">
            <a:avLst/>
          </a:prstGeom>
          <a:noFill/>
          <a:ln cap="rnd" cmpd="sng" w="63500">
            <a:solidFill>
              <a:srgbClr val="333333"/>
            </a:solidFill>
            <a:prstDash val="solid"/>
            <a:round/>
            <a:headEnd len="sm" w="sm" type="none"/>
            <a:tailEnd len="sm" w="sm" type="none"/>
          </a:ln>
        </p:spPr>
      </p:pic>
      <p:pic>
        <p:nvPicPr>
          <p:cNvPr id="388" name="Google Shape;388;p30"/>
          <p:cNvPicPr preferRelativeResize="0"/>
          <p:nvPr/>
        </p:nvPicPr>
        <p:blipFill rotWithShape="1">
          <a:blip r:embed="rId5">
            <a:alphaModFix/>
          </a:blip>
          <a:srcRect b="25958" l="0" r="0" t="0"/>
          <a:stretch/>
        </p:blipFill>
        <p:spPr>
          <a:xfrm>
            <a:off x="1808440" y="1036093"/>
            <a:ext cx="1574700" cy="1554600"/>
          </a:xfrm>
          <a:prstGeom prst="ellipse">
            <a:avLst/>
          </a:prstGeom>
          <a:noFill/>
          <a:ln cap="rnd" cmpd="sng" w="63500">
            <a:solidFill>
              <a:srgbClr val="333333"/>
            </a:solidFill>
            <a:prstDash val="solid"/>
            <a:round/>
            <a:headEnd len="sm" w="sm" type="none"/>
            <a:tailEnd len="sm" w="sm" type="none"/>
          </a:ln>
        </p:spPr>
      </p:pic>
      <p:sp>
        <p:nvSpPr>
          <p:cNvPr id="389" name="Google Shape;389;p30"/>
          <p:cNvSpPr txBox="1"/>
          <p:nvPr/>
        </p:nvSpPr>
        <p:spPr>
          <a:xfrm>
            <a:off x="1006425" y="2724900"/>
            <a:ext cx="3005100" cy="600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1" i="1" lang="en-US" sz="1100">
                <a:solidFill>
                  <a:schemeClr val="dk1"/>
                </a:solidFill>
                <a:latin typeface="Calibri"/>
                <a:ea typeface="Calibri"/>
                <a:cs typeface="Calibri"/>
                <a:sym typeface="Calibri"/>
              </a:rPr>
              <a:t>Alyssa Paparella, Grad Student</a:t>
            </a:r>
            <a:endParaRPr>
              <a:solidFill>
                <a:schemeClr val="dk1"/>
              </a:solidFill>
            </a:endParaRPr>
          </a:p>
          <a:p>
            <a:pPr indent="0" lvl="0" marL="0" marR="0" rtl="0" algn="ctr">
              <a:lnSpc>
                <a:spcPct val="100000"/>
              </a:lnSpc>
              <a:spcBef>
                <a:spcPts val="0"/>
              </a:spcBef>
              <a:spcAft>
                <a:spcPts val="0"/>
              </a:spcAft>
              <a:buClr>
                <a:srgbClr val="000000"/>
              </a:buClr>
              <a:buSzPts val="1100"/>
              <a:buFont typeface="Arial"/>
              <a:buNone/>
            </a:pPr>
            <a:r>
              <a:rPr b="1" i="1" lang="en-US" sz="1100" u="none" cap="none" strike="noStrike">
                <a:solidFill>
                  <a:schemeClr val="dk1"/>
                </a:solidFill>
                <a:latin typeface="Calibri"/>
                <a:ea typeface="Calibri"/>
                <a:cs typeface="Calibri"/>
                <a:sym typeface="Calibri"/>
              </a:rPr>
              <a:t>(</a:t>
            </a:r>
            <a:r>
              <a:rPr b="1" i="1" lang="en-US" sz="1100">
                <a:solidFill>
                  <a:schemeClr val="dk1"/>
                </a:solidFill>
                <a:latin typeface="Calibri"/>
                <a:ea typeface="Calibri"/>
                <a:cs typeface="Calibri"/>
                <a:sym typeface="Calibri"/>
              </a:rPr>
              <a:t>Baylor College of Medicine, </a:t>
            </a:r>
            <a:r>
              <a:rPr b="1" i="1" lang="en-US" sz="1100" u="none" cap="none" strike="noStrike">
                <a:solidFill>
                  <a:schemeClr val="dk1"/>
                </a:solidFill>
                <a:latin typeface="Calibri"/>
                <a:ea typeface="Calibri"/>
                <a:cs typeface="Calibri"/>
                <a:sym typeface="Calibri"/>
              </a:rPr>
              <a:t>DisabledInSTEM)</a:t>
            </a:r>
            <a:endParaRPr b="1" i="1" sz="11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rPr b="1" i="1" lang="en-US" sz="1100">
                <a:solidFill>
                  <a:schemeClr val="dk1"/>
                </a:solidFill>
                <a:latin typeface="Calibri"/>
                <a:ea typeface="Calibri"/>
                <a:cs typeface="Calibri"/>
                <a:sym typeface="Calibri"/>
              </a:rPr>
              <a:t>@AlyssaPaparella and @DisabledSTEM</a:t>
            </a:r>
            <a:endParaRPr b="1" i="1" sz="1100">
              <a:solidFill>
                <a:schemeClr val="dk1"/>
              </a:solidFill>
              <a:latin typeface="Calibri"/>
              <a:ea typeface="Calibri"/>
              <a:cs typeface="Calibri"/>
              <a:sym typeface="Calibri"/>
            </a:endParaRPr>
          </a:p>
        </p:txBody>
      </p:sp>
      <p:sp>
        <p:nvSpPr>
          <p:cNvPr id="390" name="Google Shape;390;p30"/>
          <p:cNvSpPr txBox="1"/>
          <p:nvPr/>
        </p:nvSpPr>
        <p:spPr>
          <a:xfrm>
            <a:off x="4162475" y="2722951"/>
            <a:ext cx="2116200" cy="600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1" i="1" lang="en-US" sz="1100">
                <a:solidFill>
                  <a:schemeClr val="dk1"/>
                </a:solidFill>
                <a:latin typeface="Calibri"/>
                <a:ea typeface="Calibri"/>
                <a:cs typeface="Calibri"/>
                <a:sym typeface="Calibri"/>
              </a:rPr>
              <a:t>Daniel Vallejo, Postdoc</a:t>
            </a:r>
            <a:endParaRPr b="1" i="1" sz="11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rPr b="1" i="1" lang="en-US" sz="1100" u="none" cap="none" strike="noStrike">
                <a:solidFill>
                  <a:schemeClr val="dk1"/>
                </a:solidFill>
                <a:latin typeface="Calibri"/>
                <a:ea typeface="Calibri"/>
                <a:cs typeface="Calibri"/>
                <a:sym typeface="Calibri"/>
              </a:rPr>
              <a:t>(</a:t>
            </a:r>
            <a:r>
              <a:rPr b="1" i="1" lang="en-US" sz="1100">
                <a:solidFill>
                  <a:schemeClr val="dk1"/>
                </a:solidFill>
                <a:latin typeface="Calibri"/>
                <a:ea typeface="Calibri"/>
                <a:cs typeface="Calibri"/>
                <a:sym typeface="Calibri"/>
              </a:rPr>
              <a:t>Georgia Institute of Technology</a:t>
            </a:r>
            <a:r>
              <a:rPr b="1" i="1" lang="en-US" sz="1100" u="none" cap="none" strike="noStrike">
                <a:solidFill>
                  <a:schemeClr val="dk1"/>
                </a:solidFill>
                <a:latin typeface="Calibri"/>
                <a:ea typeface="Calibri"/>
                <a:cs typeface="Calibri"/>
                <a:sym typeface="Calibri"/>
              </a:rPr>
              <a:t>)</a:t>
            </a:r>
            <a:endParaRPr b="1" i="1" sz="11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rPr b="1" i="1" lang="en-US" sz="1100">
                <a:solidFill>
                  <a:schemeClr val="dk1"/>
                </a:solidFill>
                <a:latin typeface="Calibri"/>
                <a:ea typeface="Calibri"/>
                <a:cs typeface="Calibri"/>
                <a:sym typeface="Calibri"/>
              </a:rPr>
              <a:t>@Danielvllj</a:t>
            </a:r>
            <a:endParaRPr b="1" i="1" sz="1100">
              <a:solidFill>
                <a:schemeClr val="dk1"/>
              </a:solidFill>
              <a:latin typeface="Calibri"/>
              <a:ea typeface="Calibri"/>
              <a:cs typeface="Calibri"/>
              <a:sym typeface="Calibri"/>
            </a:endParaRPr>
          </a:p>
        </p:txBody>
      </p:sp>
      <p:sp>
        <p:nvSpPr>
          <p:cNvPr id="391" name="Google Shape;391;p30"/>
          <p:cNvSpPr txBox="1"/>
          <p:nvPr/>
        </p:nvSpPr>
        <p:spPr>
          <a:xfrm>
            <a:off x="6576900" y="2724900"/>
            <a:ext cx="1831200" cy="4308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1" i="1" lang="en-US" sz="1100" u="none" cap="none" strike="noStrike">
                <a:solidFill>
                  <a:schemeClr val="dk1"/>
                </a:solidFill>
                <a:latin typeface="Calibri"/>
                <a:ea typeface="Calibri"/>
                <a:cs typeface="Calibri"/>
                <a:sym typeface="Calibri"/>
              </a:rPr>
              <a:t>Dominic Gostick, Industry </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1" i="1" lang="en-US" sz="1100" u="none" cap="none" strike="noStrike">
                <a:solidFill>
                  <a:schemeClr val="dk1"/>
                </a:solidFill>
                <a:latin typeface="Calibri"/>
                <a:ea typeface="Calibri"/>
                <a:cs typeface="Calibri"/>
                <a:sym typeface="Calibri"/>
              </a:rPr>
              <a:t>(SCIEX)</a:t>
            </a:r>
            <a:endParaRPr b="0" i="1" sz="1100" u="none" cap="none" strike="noStrike">
              <a:solidFill>
                <a:schemeClr val="dk1"/>
              </a:solidFill>
              <a:latin typeface="Calibri"/>
              <a:ea typeface="Calibri"/>
              <a:cs typeface="Calibri"/>
              <a:sym typeface="Calibri"/>
            </a:endParaRPr>
          </a:p>
        </p:txBody>
      </p:sp>
      <p:pic>
        <p:nvPicPr>
          <p:cNvPr id="392" name="Google Shape;392;p30"/>
          <p:cNvPicPr preferRelativeResize="0"/>
          <p:nvPr/>
        </p:nvPicPr>
        <p:blipFill>
          <a:blip r:embed="rId6">
            <a:alphaModFix/>
          </a:blip>
          <a:stretch>
            <a:fillRect/>
          </a:stretch>
        </p:blipFill>
        <p:spPr>
          <a:xfrm>
            <a:off x="1042746" y="3153749"/>
            <a:ext cx="255776" cy="207826"/>
          </a:xfrm>
          <a:prstGeom prst="rect">
            <a:avLst/>
          </a:prstGeom>
          <a:noFill/>
          <a:ln>
            <a:noFill/>
          </a:ln>
        </p:spPr>
      </p:pic>
      <p:pic>
        <p:nvPicPr>
          <p:cNvPr id="393" name="Google Shape;393;p30"/>
          <p:cNvPicPr preferRelativeResize="0"/>
          <p:nvPr/>
        </p:nvPicPr>
        <p:blipFill>
          <a:blip r:embed="rId6">
            <a:alphaModFix/>
          </a:blip>
          <a:stretch>
            <a:fillRect/>
          </a:stretch>
        </p:blipFill>
        <p:spPr>
          <a:xfrm>
            <a:off x="4615421" y="3153749"/>
            <a:ext cx="255776" cy="207826"/>
          </a:xfrm>
          <a:prstGeom prst="rect">
            <a:avLst/>
          </a:prstGeom>
          <a:noFill/>
          <a:ln>
            <a:noFill/>
          </a:ln>
        </p:spPr>
      </p:pic>
      <p:pic>
        <p:nvPicPr>
          <p:cNvPr id="394" name="Google Shape;394;p30"/>
          <p:cNvPicPr preferRelativeResize="0"/>
          <p:nvPr/>
        </p:nvPicPr>
        <p:blipFill>
          <a:blip r:embed="rId7">
            <a:alphaModFix/>
          </a:blip>
          <a:stretch>
            <a:fillRect/>
          </a:stretch>
        </p:blipFill>
        <p:spPr>
          <a:xfrm>
            <a:off x="8858725" y="936100"/>
            <a:ext cx="2013050" cy="2547850"/>
          </a:xfrm>
          <a:prstGeom prst="rect">
            <a:avLst/>
          </a:prstGeom>
          <a:noFill/>
          <a:ln>
            <a:noFill/>
          </a:ln>
        </p:spPr>
      </p:pic>
      <p:sp>
        <p:nvSpPr>
          <p:cNvPr id="395" name="Google Shape;395;p30"/>
          <p:cNvSpPr txBox="1"/>
          <p:nvPr/>
        </p:nvSpPr>
        <p:spPr>
          <a:xfrm>
            <a:off x="8949650" y="2724900"/>
            <a:ext cx="1831200" cy="769500"/>
          </a:xfrm>
          <a:prstGeom prst="rect">
            <a:avLst/>
          </a:prstGeom>
          <a:solidFill>
            <a:srgbClr val="FFFFFF"/>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1" i="1" lang="en-US" sz="1100">
                <a:solidFill>
                  <a:schemeClr val="dk1"/>
                </a:solidFill>
                <a:latin typeface="Calibri"/>
                <a:ea typeface="Calibri"/>
                <a:cs typeface="Calibri"/>
                <a:sym typeface="Calibri"/>
              </a:rPr>
              <a:t>Farzana Azam</a:t>
            </a:r>
            <a:r>
              <a:rPr b="1" i="1" lang="en-US" sz="1100" u="none" cap="none" strike="noStrike">
                <a:solidFill>
                  <a:schemeClr val="dk1"/>
                </a:solidFill>
                <a:latin typeface="Calibri"/>
                <a:ea typeface="Calibri"/>
                <a:cs typeface="Calibri"/>
                <a:sym typeface="Calibri"/>
              </a:rPr>
              <a:t>, Industry </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1" i="1" lang="en-US" sz="1100" u="none" cap="none" strike="noStrike">
                <a:solidFill>
                  <a:schemeClr val="dk1"/>
                </a:solidFill>
                <a:latin typeface="Calibri"/>
                <a:ea typeface="Calibri"/>
                <a:cs typeface="Calibri"/>
                <a:sym typeface="Calibri"/>
              </a:rPr>
              <a:t>(SCIEX)</a:t>
            </a:r>
            <a:endParaRPr b="1" i="1" sz="11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t/>
            </a:r>
            <a:endParaRPr b="1" i="1" sz="11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100"/>
              <a:buFont typeface="Arial"/>
              <a:buNone/>
            </a:pPr>
            <a:r>
              <a:t/>
            </a:r>
            <a:endParaRPr b="1" i="1" sz="11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414141"/>
        </a:solidFill>
      </p:bgPr>
    </p:bg>
    <p:spTree>
      <p:nvGrpSpPr>
        <p:cNvPr id="116" name="Shape 116"/>
        <p:cNvGrpSpPr/>
        <p:nvPr/>
      </p:nvGrpSpPr>
      <p:grpSpPr>
        <a:xfrm>
          <a:off x="0" y="0"/>
          <a:ext cx="0" cy="0"/>
          <a:chOff x="0" y="0"/>
          <a:chExt cx="0" cy="0"/>
        </a:xfrm>
      </p:grpSpPr>
      <p:sp>
        <p:nvSpPr>
          <p:cNvPr id="117" name="Google Shape;117;p2"/>
          <p:cNvSpPr/>
          <p:nvPr/>
        </p:nvSpPr>
        <p:spPr>
          <a:xfrm>
            <a:off x="0" y="1"/>
            <a:ext cx="12192000" cy="1598340"/>
          </a:xfrm>
          <a:prstGeom prst="rect">
            <a:avLst/>
          </a:prstGeom>
          <a:solidFill>
            <a:srgbClr val="595959"/>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118" name="Google Shape;118;p2"/>
          <p:cNvSpPr txBox="1"/>
          <p:nvPr>
            <p:ph type="title"/>
          </p:nvPr>
        </p:nvSpPr>
        <p:spPr>
          <a:xfrm>
            <a:off x="1159933" y="995318"/>
            <a:ext cx="9872134" cy="1193968"/>
          </a:xfrm>
          <a:prstGeom prst="rect">
            <a:avLst/>
          </a:prstGeom>
          <a:solidFill>
            <a:srgbClr val="FFFFFF"/>
          </a:solidFill>
          <a:ln cap="flat" cmpd="sng" w="38100">
            <a:solidFill>
              <a:srgbClr val="7F7F7F"/>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3F3F3F"/>
              </a:buClr>
              <a:buSzPts val="3600"/>
              <a:buFont typeface="Calibri"/>
              <a:buNone/>
            </a:pPr>
            <a:r>
              <a:rPr b="1" lang="en-US" sz="3600">
                <a:solidFill>
                  <a:srgbClr val="3F3F3F"/>
                </a:solidFill>
                <a:latin typeface="Calibri"/>
                <a:ea typeface="Calibri"/>
                <a:cs typeface="Calibri"/>
                <a:sym typeface="Calibri"/>
              </a:rPr>
              <a:t>ASMS Diversity and Inclusion Committee</a:t>
            </a:r>
            <a:endParaRPr sz="3600">
              <a:solidFill>
                <a:srgbClr val="3F3F3F"/>
              </a:solidFill>
              <a:latin typeface="Calibri"/>
              <a:ea typeface="Calibri"/>
              <a:cs typeface="Calibri"/>
              <a:sym typeface="Calibri"/>
            </a:endParaRPr>
          </a:p>
        </p:txBody>
      </p:sp>
      <p:sp>
        <p:nvSpPr>
          <p:cNvPr id="119" name="Google Shape;119;p2"/>
          <p:cNvSpPr txBox="1"/>
          <p:nvPr>
            <p:ph idx="1" type="body"/>
          </p:nvPr>
        </p:nvSpPr>
        <p:spPr>
          <a:xfrm>
            <a:off x="1476915" y="2888250"/>
            <a:ext cx="4297351" cy="295977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lt1"/>
              </a:buClr>
              <a:buSzPts val="1700"/>
              <a:buNone/>
            </a:pPr>
            <a:r>
              <a:rPr b="0" i="0" lang="en-US" sz="1700"/>
              <a:t>The </a:t>
            </a:r>
            <a:r>
              <a:rPr b="1" i="1" lang="en-US" sz="1700" u="sng"/>
              <a:t>mission</a:t>
            </a:r>
            <a:r>
              <a:rPr b="1" i="1" lang="en-US" sz="1700"/>
              <a:t> </a:t>
            </a:r>
            <a:r>
              <a:rPr b="0" i="0" lang="en-US" sz="1700"/>
              <a:t>of the Committee is to promote and reinforce diversity within the membership of the ASMS by fostering a culture of inclusion and mutual support. This mission is supported by attention to equity and initiatives to enhance and support a broadly representative membership.  </a:t>
            </a:r>
            <a:endParaRPr/>
          </a:p>
        </p:txBody>
      </p:sp>
      <p:cxnSp>
        <p:nvCxnSpPr>
          <p:cNvPr id="120" name="Google Shape;120;p2"/>
          <p:cNvCxnSpPr/>
          <p:nvPr/>
        </p:nvCxnSpPr>
        <p:spPr>
          <a:xfrm>
            <a:off x="6096000" y="2888250"/>
            <a:ext cx="0" cy="2769135"/>
          </a:xfrm>
          <a:prstGeom prst="straightConnector1">
            <a:avLst/>
          </a:prstGeom>
          <a:noFill/>
          <a:ln cap="flat" cmpd="sng" w="19050">
            <a:solidFill>
              <a:srgbClr val="7F7F7F"/>
            </a:solidFill>
            <a:prstDash val="solid"/>
            <a:miter lim="800000"/>
            <a:headEnd len="sm" w="sm" type="none"/>
            <a:tailEnd len="sm" w="sm" type="none"/>
          </a:ln>
        </p:spPr>
      </p:cxnSp>
      <p:sp>
        <p:nvSpPr>
          <p:cNvPr id="121" name="Google Shape;121;p2"/>
          <p:cNvSpPr txBox="1"/>
          <p:nvPr/>
        </p:nvSpPr>
        <p:spPr>
          <a:xfrm>
            <a:off x="6417731" y="2888250"/>
            <a:ext cx="4292594" cy="2959778"/>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000000"/>
              </a:buClr>
              <a:buSzPts val="1700"/>
              <a:buFont typeface="Arial"/>
              <a:buNone/>
            </a:pPr>
            <a:r>
              <a:rPr b="0" i="0" lang="en-US" sz="1700" u="none" cap="none" strike="noStrike">
                <a:solidFill>
                  <a:schemeClr val="lt1"/>
                </a:solidFill>
                <a:latin typeface="Calibri"/>
                <a:ea typeface="Calibri"/>
                <a:cs typeface="Calibri"/>
                <a:sym typeface="Calibri"/>
              </a:rPr>
              <a:t>The Committee is charged with the design of activities and projects that promote an inclusive climate and increase participation of ASMS members who represents diverse cultural, gender, social, and scientific backgrounds. </a:t>
            </a:r>
            <a:endParaRPr b="0" i="0" sz="1400" u="none" cap="none" strike="noStrike">
              <a:solidFill>
                <a:srgbClr val="000000"/>
              </a:solidFill>
              <a:latin typeface="Arial"/>
              <a:ea typeface="Arial"/>
              <a:cs typeface="Arial"/>
              <a:sym typeface="Arial"/>
            </a:endParaRPr>
          </a:p>
        </p:txBody>
      </p:sp>
      <p:pic>
        <p:nvPicPr>
          <p:cNvPr id="122" name="Google Shape;122;p2"/>
          <p:cNvPicPr preferRelativeResize="0"/>
          <p:nvPr/>
        </p:nvPicPr>
        <p:blipFill rotWithShape="1">
          <a:blip r:embed="rId3">
            <a:alphaModFix/>
          </a:blip>
          <a:srcRect b="0" l="0" r="0" t="0"/>
          <a:stretch/>
        </p:blipFill>
        <p:spPr>
          <a:xfrm>
            <a:off x="2916272" y="4847280"/>
            <a:ext cx="1552670" cy="1552670"/>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0784"/>
              </a:srgbClr>
            </a:outerShdw>
          </a:effectLst>
        </p:spPr>
      </p:pic>
      <p:pic>
        <p:nvPicPr>
          <p:cNvPr id="123" name="Google Shape;123;p2"/>
          <p:cNvPicPr preferRelativeResize="0"/>
          <p:nvPr/>
        </p:nvPicPr>
        <p:blipFill rotWithShape="1">
          <a:blip r:embed="rId4">
            <a:alphaModFix/>
          </a:blip>
          <a:srcRect b="0" l="0" r="0" t="0"/>
          <a:stretch/>
        </p:blipFill>
        <p:spPr>
          <a:xfrm>
            <a:off x="7884454" y="4883794"/>
            <a:ext cx="1554480" cy="1554480"/>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0784"/>
              </a:srgbClr>
            </a:outerShdw>
          </a:effectLst>
        </p:spPr>
      </p:pic>
      <p:pic>
        <p:nvPicPr>
          <p:cNvPr id="124" name="Google Shape;124;p2"/>
          <p:cNvPicPr preferRelativeResize="0"/>
          <p:nvPr/>
        </p:nvPicPr>
        <p:blipFill rotWithShape="1">
          <a:blip r:embed="rId5">
            <a:alphaModFix/>
          </a:blip>
          <a:srcRect b="9017" l="0" r="0" t="9017"/>
          <a:stretch/>
        </p:blipFill>
        <p:spPr>
          <a:xfrm>
            <a:off x="5571428" y="4880145"/>
            <a:ext cx="1545300" cy="1554480"/>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0784"/>
              </a:srgbClr>
            </a:outerShdw>
          </a:effectLst>
        </p:spPr>
      </p:pic>
      <p:pic>
        <p:nvPicPr>
          <p:cNvPr id="125" name="Google Shape;125;p2"/>
          <p:cNvPicPr preferRelativeResize="0"/>
          <p:nvPr/>
        </p:nvPicPr>
        <p:blipFill rotWithShape="1">
          <a:blip r:embed="rId6">
            <a:alphaModFix/>
          </a:blip>
          <a:srcRect b="0" l="958" r="958" t="0"/>
          <a:stretch/>
        </p:blipFill>
        <p:spPr>
          <a:xfrm>
            <a:off x="10210182" y="4871531"/>
            <a:ext cx="1524701" cy="1554480"/>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0784"/>
              </a:srgbClr>
            </a:outerShdw>
          </a:effectLst>
        </p:spPr>
      </p:pic>
      <p:pic>
        <p:nvPicPr>
          <p:cNvPr descr="A person smiling for the camera&#10;&#10;Description automatically generated with medium confidence" id="126" name="Google Shape;126;p2"/>
          <p:cNvPicPr preferRelativeResize="0"/>
          <p:nvPr/>
        </p:nvPicPr>
        <p:blipFill rotWithShape="1">
          <a:blip r:embed="rId7">
            <a:alphaModFix/>
          </a:blip>
          <a:srcRect b="28315" l="1183" r="3299" t="964"/>
          <a:stretch/>
        </p:blipFill>
        <p:spPr>
          <a:xfrm>
            <a:off x="355640" y="4863543"/>
            <a:ext cx="1574700" cy="1554600"/>
          </a:xfrm>
          <a:prstGeom prst="ellipse">
            <a:avLst/>
          </a:prstGeom>
          <a:noFill/>
          <a:ln cap="rnd" cmpd="sng" w="63500">
            <a:solidFill>
              <a:srgbClr val="333333"/>
            </a:solidFill>
            <a:prstDash val="solid"/>
            <a:round/>
            <a:headEnd len="sm" w="sm" type="none"/>
            <a:tailEnd len="sm" w="sm" type="none"/>
          </a:ln>
          <a:effectLst>
            <a:outerShdw blurRad="381000" sx="-80000" rotWithShape="0" dir="5400000" dist="292100" sy="-18000">
              <a:srgbClr val="000000">
                <a:alpha val="20784"/>
              </a:srgbClr>
            </a:outerShdw>
          </a:effectLst>
        </p:spPr>
      </p:pic>
      <p:sp>
        <p:nvSpPr>
          <p:cNvPr id="127" name="Google Shape;127;p2"/>
          <p:cNvSpPr txBox="1"/>
          <p:nvPr/>
        </p:nvSpPr>
        <p:spPr>
          <a:xfrm>
            <a:off x="119850" y="6399950"/>
            <a:ext cx="2017500" cy="43084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1" i="1" lang="en-US" sz="1100" u="none" cap="none" strike="noStrike">
                <a:solidFill>
                  <a:schemeClr val="lt1"/>
                </a:solidFill>
                <a:latin typeface="Calibri"/>
                <a:ea typeface="Calibri"/>
                <a:cs typeface="Calibri"/>
                <a:sym typeface="Calibri"/>
              </a:rPr>
              <a:t>Candice Z. Ulmer Holland, </a:t>
            </a:r>
            <a:r>
              <a:rPr b="0" i="1" lang="en-US" sz="1100" u="none" cap="none" strike="noStrike">
                <a:solidFill>
                  <a:schemeClr val="lt1"/>
                </a:solidFill>
                <a:latin typeface="Calibri"/>
                <a:ea typeface="Calibri"/>
                <a:cs typeface="Calibri"/>
                <a:sym typeface="Calibri"/>
              </a:rPr>
              <a:t>Chair</a:t>
            </a:r>
            <a:endParaRPr/>
          </a:p>
          <a:p>
            <a:pPr indent="0" lvl="0" marL="0" marR="0" rtl="0" algn="ctr">
              <a:lnSpc>
                <a:spcPct val="100000"/>
              </a:lnSpc>
              <a:spcBef>
                <a:spcPts val="0"/>
              </a:spcBef>
              <a:spcAft>
                <a:spcPts val="0"/>
              </a:spcAft>
              <a:buClr>
                <a:srgbClr val="000000"/>
              </a:buClr>
              <a:buSzPts val="1100"/>
              <a:buFont typeface="Arial"/>
              <a:buNone/>
            </a:pPr>
            <a:r>
              <a:rPr b="1" i="1" lang="en-US" sz="1100" u="none" cap="none" strike="noStrike">
                <a:solidFill>
                  <a:schemeClr val="lt1"/>
                </a:solidFill>
                <a:latin typeface="Calibri"/>
                <a:ea typeface="Calibri"/>
                <a:cs typeface="Calibri"/>
                <a:sym typeface="Calibri"/>
              </a:rPr>
              <a:t>(USDA-FSIS)</a:t>
            </a:r>
            <a:endParaRPr b="0" i="0" sz="1400" u="none" cap="none" strike="noStrike">
              <a:solidFill>
                <a:srgbClr val="000000"/>
              </a:solidFill>
              <a:latin typeface="Arial"/>
              <a:ea typeface="Arial"/>
              <a:cs typeface="Arial"/>
              <a:sym typeface="Arial"/>
            </a:endParaRPr>
          </a:p>
        </p:txBody>
      </p:sp>
      <p:sp>
        <p:nvSpPr>
          <p:cNvPr id="128" name="Google Shape;128;p2"/>
          <p:cNvSpPr txBox="1"/>
          <p:nvPr/>
        </p:nvSpPr>
        <p:spPr>
          <a:xfrm>
            <a:off x="2695275" y="6398001"/>
            <a:ext cx="2116284" cy="430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1" i="1" lang="en-US" sz="1100" u="none" cap="none" strike="noStrike">
                <a:solidFill>
                  <a:schemeClr val="lt1"/>
                </a:solidFill>
                <a:latin typeface="Calibri"/>
                <a:ea typeface="Calibri"/>
                <a:cs typeface="Calibri"/>
                <a:sym typeface="Calibri"/>
              </a:rPr>
              <a:t>Saiful Chowdhury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1" i="1" lang="en-US" sz="1100" u="none" cap="none" strike="noStrike">
                <a:solidFill>
                  <a:schemeClr val="lt1"/>
                </a:solidFill>
                <a:latin typeface="Calibri"/>
                <a:ea typeface="Calibri"/>
                <a:cs typeface="Calibri"/>
                <a:sym typeface="Calibri"/>
              </a:rPr>
              <a:t>(University of Texas at Arlington)</a:t>
            </a:r>
            <a:endParaRPr b="0" i="1" sz="1100" u="none" cap="none" strike="noStrike">
              <a:solidFill>
                <a:schemeClr val="lt1"/>
              </a:solidFill>
              <a:latin typeface="Calibri"/>
              <a:ea typeface="Calibri"/>
              <a:cs typeface="Calibri"/>
              <a:sym typeface="Calibri"/>
            </a:endParaRPr>
          </a:p>
        </p:txBody>
      </p:sp>
      <p:sp>
        <p:nvSpPr>
          <p:cNvPr id="129" name="Google Shape;129;p2"/>
          <p:cNvSpPr txBox="1"/>
          <p:nvPr/>
        </p:nvSpPr>
        <p:spPr>
          <a:xfrm>
            <a:off x="10442217" y="6407941"/>
            <a:ext cx="1258678" cy="26157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1" i="1" lang="en-US" sz="1100" u="none" cap="none" strike="noStrike">
                <a:solidFill>
                  <a:schemeClr val="lt1"/>
                </a:solidFill>
                <a:latin typeface="Calibri"/>
                <a:ea typeface="Calibri"/>
                <a:cs typeface="Calibri"/>
                <a:sym typeface="Calibri"/>
              </a:rPr>
              <a:t>Baljit Ubhi</a:t>
            </a:r>
            <a:endParaRPr b="0" i="1" sz="1100" u="none" cap="none" strike="noStrike">
              <a:solidFill>
                <a:schemeClr val="lt1"/>
              </a:solidFill>
              <a:latin typeface="Calibri"/>
              <a:ea typeface="Calibri"/>
              <a:cs typeface="Calibri"/>
              <a:sym typeface="Calibri"/>
            </a:endParaRPr>
          </a:p>
        </p:txBody>
      </p:sp>
      <p:sp>
        <p:nvSpPr>
          <p:cNvPr id="130" name="Google Shape;130;p2"/>
          <p:cNvSpPr txBox="1"/>
          <p:nvPr/>
        </p:nvSpPr>
        <p:spPr>
          <a:xfrm>
            <a:off x="5579285" y="6408800"/>
            <a:ext cx="1529586" cy="43084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1" i="1" lang="en-US" sz="1100" u="none" cap="none" strike="noStrike">
                <a:solidFill>
                  <a:schemeClr val="lt1"/>
                </a:solidFill>
                <a:latin typeface="Calibri"/>
                <a:ea typeface="Calibri"/>
                <a:cs typeface="Calibri"/>
                <a:sym typeface="Calibri"/>
              </a:rPr>
              <a:t>Hee-Yong Kim</a:t>
            </a:r>
            <a:endParaRPr/>
          </a:p>
          <a:p>
            <a:pPr indent="0" lvl="0" marL="0" marR="0" rtl="0" algn="ctr">
              <a:lnSpc>
                <a:spcPct val="100000"/>
              </a:lnSpc>
              <a:spcBef>
                <a:spcPts val="0"/>
              </a:spcBef>
              <a:spcAft>
                <a:spcPts val="0"/>
              </a:spcAft>
              <a:buClr>
                <a:srgbClr val="000000"/>
              </a:buClr>
              <a:buSzPts val="1100"/>
              <a:buFont typeface="Arial"/>
              <a:buNone/>
            </a:pPr>
            <a:r>
              <a:rPr b="1" i="1" lang="en-US" sz="1100" u="none" cap="none" strike="noStrike">
                <a:solidFill>
                  <a:schemeClr val="lt1"/>
                </a:solidFill>
                <a:latin typeface="Calibri"/>
                <a:ea typeface="Calibri"/>
                <a:cs typeface="Calibri"/>
                <a:sym typeface="Calibri"/>
              </a:rPr>
              <a:t>(NIH)</a:t>
            </a:r>
            <a:endParaRPr b="0" i="1" sz="1100" u="none" cap="none" strike="noStrike">
              <a:solidFill>
                <a:schemeClr val="lt1"/>
              </a:solidFill>
              <a:latin typeface="Calibri"/>
              <a:ea typeface="Calibri"/>
              <a:cs typeface="Calibri"/>
              <a:sym typeface="Calibri"/>
            </a:endParaRPr>
          </a:p>
        </p:txBody>
      </p:sp>
      <p:sp>
        <p:nvSpPr>
          <p:cNvPr id="131" name="Google Shape;131;p2"/>
          <p:cNvSpPr txBox="1"/>
          <p:nvPr/>
        </p:nvSpPr>
        <p:spPr>
          <a:xfrm>
            <a:off x="8083651" y="6412448"/>
            <a:ext cx="1156086" cy="4308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100"/>
              <a:buFont typeface="Arial"/>
              <a:buNone/>
            </a:pPr>
            <a:r>
              <a:rPr b="1" i="1" lang="en-US" sz="1100" u="none" cap="none" strike="noStrike">
                <a:solidFill>
                  <a:schemeClr val="lt1"/>
                </a:solidFill>
                <a:latin typeface="Calibri"/>
                <a:ea typeface="Calibri"/>
                <a:cs typeface="Calibri"/>
                <a:sym typeface="Calibri"/>
              </a:rPr>
              <a:t>Dominic Gostick </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100"/>
              <a:buFont typeface="Arial"/>
              <a:buNone/>
            </a:pPr>
            <a:r>
              <a:rPr b="1" i="1" lang="en-US" sz="1100" u="none" cap="none" strike="noStrike">
                <a:solidFill>
                  <a:schemeClr val="lt1"/>
                </a:solidFill>
                <a:latin typeface="Calibri"/>
                <a:ea typeface="Calibri"/>
                <a:cs typeface="Calibri"/>
                <a:sym typeface="Calibri"/>
              </a:rPr>
              <a:t>(SCIEX)</a:t>
            </a:r>
            <a:endParaRPr b="0" i="1" sz="1100" u="none" cap="none" strike="noStrike">
              <a:solidFill>
                <a:schemeClr val="lt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00" name="Shape 400"/>
        <p:cNvGrpSpPr/>
        <p:nvPr/>
      </p:nvGrpSpPr>
      <p:grpSpPr>
        <a:xfrm>
          <a:off x="0" y="0"/>
          <a:ext cx="0" cy="0"/>
          <a:chOff x="0" y="0"/>
          <a:chExt cx="0" cy="0"/>
        </a:xfrm>
      </p:grpSpPr>
      <p:sp>
        <p:nvSpPr>
          <p:cNvPr id="401" name="Google Shape;401;p31"/>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02" name="Google Shape;402;p31"/>
          <p:cNvSpPr/>
          <p:nvPr/>
        </p:nvSpPr>
        <p:spPr>
          <a:xfrm>
            <a:off x="321732" y="321733"/>
            <a:ext cx="11546828" cy="6214534"/>
          </a:xfrm>
          <a:custGeom>
            <a:rect b="b" l="l" r="r" t="t"/>
            <a:pathLst>
              <a:path extrusionOk="0" h="6214534" w="11546828">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rgbClr val="7F7F7F">
              <a:alpha val="24705"/>
            </a:srgb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03" name="Google Shape;403;p31"/>
          <p:cNvSpPr/>
          <p:nvPr/>
        </p:nvSpPr>
        <p:spPr>
          <a:xfrm flipH="1">
            <a:off x="8576720" y="3335867"/>
            <a:ext cx="3291840" cy="3200400"/>
          </a:xfrm>
          <a:prstGeom prst="rtTriangl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04" name="Google Shape;404;p31"/>
          <p:cNvSpPr/>
          <p:nvPr/>
        </p:nvSpPr>
        <p:spPr>
          <a:xfrm>
            <a:off x="641774" y="623275"/>
            <a:ext cx="10905053" cy="5607882"/>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405" name="Google Shape;405;p31"/>
          <p:cNvSpPr txBox="1"/>
          <p:nvPr>
            <p:ph type="title"/>
          </p:nvPr>
        </p:nvSpPr>
        <p:spPr>
          <a:xfrm>
            <a:off x="1006900" y="1188637"/>
            <a:ext cx="3141430" cy="4480726"/>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SzPts val="1800"/>
              <a:buNone/>
            </a:pPr>
            <a:r>
              <a:rPr lang="en-US" sz="3100"/>
              <a:t>Reasonable Accommodations for Disabilities</a:t>
            </a:r>
            <a:br>
              <a:rPr lang="en-US" sz="3100"/>
            </a:br>
            <a:r>
              <a:rPr lang="en-US" sz="1800"/>
              <a:t>(Federal Government Sector)</a:t>
            </a:r>
            <a:endParaRPr sz="3100"/>
          </a:p>
        </p:txBody>
      </p:sp>
      <p:cxnSp>
        <p:nvCxnSpPr>
          <p:cNvPr id="406" name="Google Shape;406;p31"/>
          <p:cNvCxnSpPr/>
          <p:nvPr/>
        </p:nvCxnSpPr>
        <p:spPr>
          <a:xfrm>
            <a:off x="4654296" y="1852863"/>
            <a:ext cx="0" cy="3236495"/>
          </a:xfrm>
          <a:prstGeom prst="straightConnector1">
            <a:avLst/>
          </a:prstGeom>
          <a:noFill/>
          <a:ln cap="sq" cmpd="sng" w="19050">
            <a:solidFill>
              <a:srgbClr val="3F3F3F"/>
            </a:solidFill>
            <a:prstDash val="solid"/>
            <a:round/>
            <a:headEnd len="sm" w="sm" type="none"/>
            <a:tailEnd len="sm" w="sm" type="none"/>
          </a:ln>
        </p:spPr>
      </p:cxnSp>
      <p:sp>
        <p:nvSpPr>
          <p:cNvPr id="407" name="Google Shape;407;p31"/>
          <p:cNvSpPr txBox="1"/>
          <p:nvPr>
            <p:ph idx="1" type="body"/>
          </p:nvPr>
        </p:nvSpPr>
        <p:spPr>
          <a:xfrm>
            <a:off x="5138928" y="1338729"/>
            <a:ext cx="4795584" cy="4180542"/>
          </a:xfrm>
          <a:prstGeom prst="rect">
            <a:avLst/>
          </a:prstGeom>
          <a:noFill/>
          <a:ln>
            <a:noFill/>
          </a:ln>
        </p:spPr>
        <p:txBody>
          <a:bodyPr anchorCtr="0" anchor="ctr" bIns="45700" lIns="91425" spcFirstLastPara="1" rIns="91425" wrap="square" tIns="45700">
            <a:normAutofit/>
          </a:bodyPr>
          <a:lstStyle/>
          <a:p>
            <a:pPr indent="0" lvl="0" marL="114300" rtl="0" algn="l">
              <a:lnSpc>
                <a:spcPct val="90000"/>
              </a:lnSpc>
              <a:spcBef>
                <a:spcPts val="1000"/>
              </a:spcBef>
              <a:spcAft>
                <a:spcPts val="0"/>
              </a:spcAft>
              <a:buSzPts val="1800"/>
              <a:buNone/>
            </a:pPr>
            <a:r>
              <a:rPr b="0" i="0" lang="en-US" sz="2400">
                <a:latin typeface="Public Sans"/>
                <a:ea typeface="Public Sans"/>
                <a:cs typeface="Public Sans"/>
                <a:sym typeface="Public Sans"/>
              </a:rPr>
              <a:t>On July 26, 2010, President Obama issued </a:t>
            </a:r>
            <a:r>
              <a:rPr lang="en-US" sz="2400" u="sng">
                <a:solidFill>
                  <a:schemeClr val="hlink"/>
                </a:solidFill>
                <a:latin typeface="Public Sans"/>
                <a:ea typeface="Public Sans"/>
                <a:cs typeface="Public Sans"/>
                <a:sym typeface="Public Sans"/>
                <a:hlinkClick r:id="rId3"/>
              </a:rPr>
              <a:t>Executive Order 13548</a:t>
            </a:r>
            <a:r>
              <a:rPr lang="en-US" sz="2400">
                <a:latin typeface="Public Sans"/>
                <a:ea typeface="Public Sans"/>
                <a:cs typeface="Public Sans"/>
                <a:sym typeface="Public Sans"/>
              </a:rPr>
              <a:t>, </a:t>
            </a:r>
            <a:r>
              <a:rPr b="0" i="0" lang="en-US" sz="2400">
                <a:latin typeface="Public Sans"/>
                <a:ea typeface="Public Sans"/>
                <a:cs typeface="Public Sans"/>
                <a:sym typeface="Public Sans"/>
              </a:rPr>
              <a:t>which provides that the Federal Government, as the Nation's largest employer, must become a model for the employment of individuals with disabilities. </a:t>
            </a:r>
            <a:endParaRPr/>
          </a:p>
          <a:p>
            <a:pPr indent="-342900" lvl="0" marL="457200" rtl="0" algn="l">
              <a:lnSpc>
                <a:spcPct val="90000"/>
              </a:lnSpc>
              <a:spcBef>
                <a:spcPts val="1000"/>
              </a:spcBef>
              <a:spcAft>
                <a:spcPts val="0"/>
              </a:spcAft>
              <a:buSzPts val="1800"/>
              <a:buFont typeface="Arial"/>
              <a:buChar char="•"/>
            </a:pPr>
            <a:r>
              <a:rPr b="0" i="0" lang="en-US" sz="2400">
                <a:latin typeface="Public Sans"/>
                <a:ea typeface="Public Sans"/>
                <a:cs typeface="Public Sans"/>
                <a:sym typeface="Public Sans"/>
              </a:rPr>
              <a:t>Increased recruitment</a:t>
            </a:r>
            <a:endParaRPr/>
          </a:p>
          <a:p>
            <a:pPr indent="-342900" lvl="0" marL="457200" rtl="0" algn="l">
              <a:lnSpc>
                <a:spcPct val="90000"/>
              </a:lnSpc>
              <a:spcBef>
                <a:spcPts val="1000"/>
              </a:spcBef>
              <a:spcAft>
                <a:spcPts val="0"/>
              </a:spcAft>
              <a:buSzPts val="1800"/>
              <a:buFont typeface="Arial"/>
              <a:buChar char="•"/>
            </a:pPr>
            <a:r>
              <a:rPr lang="en-US" sz="2400">
                <a:latin typeface="Public Sans"/>
                <a:ea typeface="Public Sans"/>
                <a:cs typeface="Public Sans"/>
                <a:sym typeface="Public Sans"/>
              </a:rPr>
              <a:t>Increased hiring</a:t>
            </a:r>
            <a:endParaRPr/>
          </a:p>
          <a:p>
            <a:pPr indent="-342900" lvl="0" marL="457200" rtl="0" algn="l">
              <a:lnSpc>
                <a:spcPct val="90000"/>
              </a:lnSpc>
              <a:spcBef>
                <a:spcPts val="1000"/>
              </a:spcBef>
              <a:spcAft>
                <a:spcPts val="0"/>
              </a:spcAft>
              <a:buSzPts val="1800"/>
              <a:buFont typeface="Arial"/>
              <a:buChar char="•"/>
            </a:pPr>
            <a:r>
              <a:rPr b="0" i="0" lang="en-US" sz="2400">
                <a:latin typeface="Public Sans"/>
                <a:ea typeface="Public Sans"/>
                <a:cs typeface="Public Sans"/>
                <a:sym typeface="Public Sans"/>
              </a:rPr>
              <a:t>Increased retention</a:t>
            </a:r>
            <a:endParaRPr/>
          </a:p>
          <a:p>
            <a:pPr indent="0" lvl="1" marL="571500" rtl="0" algn="l">
              <a:lnSpc>
                <a:spcPct val="90000"/>
              </a:lnSpc>
              <a:spcBef>
                <a:spcPts val="500"/>
              </a:spcBef>
              <a:spcAft>
                <a:spcPts val="0"/>
              </a:spcAft>
              <a:buSzPts val="18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6" name="Shape 136"/>
        <p:cNvGrpSpPr/>
        <p:nvPr/>
      </p:nvGrpSpPr>
      <p:grpSpPr>
        <a:xfrm>
          <a:off x="0" y="0"/>
          <a:ext cx="0" cy="0"/>
          <a:chOff x="0" y="0"/>
          <a:chExt cx="0" cy="0"/>
        </a:xfrm>
      </p:grpSpPr>
      <p:sp>
        <p:nvSpPr>
          <p:cNvPr id="137" name="Google Shape;137;p3"/>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38" name="Google Shape;138;p3"/>
          <p:cNvSpPr txBox="1"/>
          <p:nvPr>
            <p:ph type="title"/>
          </p:nvPr>
        </p:nvSpPr>
        <p:spPr>
          <a:xfrm>
            <a:off x="4553734" y="158320"/>
            <a:ext cx="6798541" cy="1675623"/>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None/>
            </a:pPr>
            <a:r>
              <a:rPr b="1" lang="en-US" sz="4000">
                <a:solidFill>
                  <a:schemeClr val="dk1"/>
                </a:solidFill>
                <a:latin typeface="Arial"/>
                <a:ea typeface="Arial"/>
                <a:cs typeface="Arial"/>
                <a:sym typeface="Arial"/>
              </a:rPr>
              <a:t>Workshop Agenda</a:t>
            </a:r>
            <a:endParaRPr sz="4000">
              <a:solidFill>
                <a:schemeClr val="dk1"/>
              </a:solidFill>
              <a:latin typeface="Arial"/>
              <a:ea typeface="Arial"/>
              <a:cs typeface="Arial"/>
              <a:sym typeface="Arial"/>
            </a:endParaRPr>
          </a:p>
        </p:txBody>
      </p:sp>
      <p:pic>
        <p:nvPicPr>
          <p:cNvPr descr="Wristwatch face" id="139" name="Google Shape;139;p3"/>
          <p:cNvPicPr preferRelativeResize="0"/>
          <p:nvPr/>
        </p:nvPicPr>
        <p:blipFill rotWithShape="1">
          <a:blip r:embed="rId3">
            <a:alphaModFix/>
          </a:blip>
          <a:srcRect b="-1" l="25706" r="33448" t="0"/>
          <a:stretch/>
        </p:blipFill>
        <p:spPr>
          <a:xfrm>
            <a:off x="1" y="10"/>
            <a:ext cx="4196496" cy="6857990"/>
          </a:xfrm>
          <a:prstGeom prst="rect">
            <a:avLst/>
          </a:prstGeom>
          <a:noFill/>
          <a:ln>
            <a:noFill/>
          </a:ln>
        </p:spPr>
      </p:pic>
      <p:sp>
        <p:nvSpPr>
          <p:cNvPr id="140" name="Google Shape;140;p3"/>
          <p:cNvSpPr txBox="1"/>
          <p:nvPr/>
        </p:nvSpPr>
        <p:spPr>
          <a:xfrm>
            <a:off x="4553734" y="2409830"/>
            <a:ext cx="7016474" cy="4198234"/>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l">
              <a:lnSpc>
                <a:spcPct val="90000"/>
              </a:lnSpc>
              <a:spcBef>
                <a:spcPts val="0"/>
              </a:spcBef>
              <a:spcAft>
                <a:spcPts val="0"/>
              </a:spcAft>
              <a:buNone/>
            </a:pPr>
            <a:r>
              <a:rPr b="1" i="0" lang="en-US" sz="2000" u="none" cap="none" strike="noStrike">
                <a:solidFill>
                  <a:schemeClr val="dk1"/>
                </a:solidFill>
                <a:latin typeface="Arial"/>
                <a:ea typeface="Arial"/>
                <a:cs typeface="Arial"/>
                <a:sym typeface="Arial"/>
              </a:rPr>
              <a:t>[5:50 - 6:00pm] </a:t>
            </a:r>
            <a:endParaRPr/>
          </a:p>
          <a:p>
            <a:pPr indent="-273050" lvl="8" marL="736600" marR="0" rtl="0" algn="l">
              <a:lnSpc>
                <a:spcPct val="90000"/>
              </a:lnSpc>
              <a:spcBef>
                <a:spcPts val="600"/>
              </a:spcBef>
              <a:spcAft>
                <a:spcPts val="0"/>
              </a:spcAft>
              <a:buClr>
                <a:srgbClr val="000000"/>
              </a:buClr>
              <a:buSzPct val="100000"/>
              <a:buFont typeface="Arial"/>
              <a:buChar char="•"/>
            </a:pPr>
            <a:r>
              <a:rPr b="0" i="0" lang="en-US" sz="2000" u="none" cap="none" strike="noStrike">
                <a:solidFill>
                  <a:schemeClr val="dk1"/>
                </a:solidFill>
                <a:latin typeface="Arial"/>
                <a:ea typeface="Arial"/>
                <a:cs typeface="Arial"/>
                <a:sym typeface="Arial"/>
              </a:rPr>
              <a:t>Introduction of Session</a:t>
            </a:r>
            <a:endParaRPr/>
          </a:p>
          <a:p>
            <a:pPr indent="-273050" lvl="8" marL="736600" marR="0" rtl="0" algn="l">
              <a:lnSpc>
                <a:spcPct val="90000"/>
              </a:lnSpc>
              <a:spcBef>
                <a:spcPts val="600"/>
              </a:spcBef>
              <a:spcAft>
                <a:spcPts val="0"/>
              </a:spcAft>
              <a:buClr>
                <a:srgbClr val="000000"/>
              </a:buClr>
              <a:buSzPct val="100000"/>
              <a:buFont typeface="Arial"/>
              <a:buChar char="•"/>
            </a:pPr>
            <a:r>
              <a:rPr b="0" i="0" lang="en-US" sz="2000" u="none" cap="none" strike="noStrike">
                <a:solidFill>
                  <a:schemeClr val="dk1"/>
                </a:solidFill>
                <a:latin typeface="Arial"/>
                <a:ea typeface="Arial"/>
                <a:cs typeface="Arial"/>
                <a:sym typeface="Arial"/>
              </a:rPr>
              <a:t>Introduction of Panel Members </a:t>
            </a:r>
            <a:endParaRPr/>
          </a:p>
          <a:p>
            <a:pPr indent="0" lvl="7" marL="0" marR="0" rtl="0" algn="l">
              <a:lnSpc>
                <a:spcPct val="90000"/>
              </a:lnSpc>
              <a:spcBef>
                <a:spcPts val="600"/>
              </a:spcBef>
              <a:spcAft>
                <a:spcPts val="0"/>
              </a:spcAft>
              <a:buNone/>
            </a:pPr>
            <a:r>
              <a:t/>
            </a:r>
            <a:endParaRPr b="1" i="0" sz="2000" u="none" cap="none" strike="noStrike">
              <a:solidFill>
                <a:schemeClr val="dk1"/>
              </a:solidFill>
              <a:latin typeface="Arial"/>
              <a:ea typeface="Arial"/>
              <a:cs typeface="Arial"/>
              <a:sym typeface="Arial"/>
            </a:endParaRPr>
          </a:p>
          <a:p>
            <a:pPr indent="0" lvl="7" marL="0" marR="0" rtl="0" algn="l">
              <a:lnSpc>
                <a:spcPct val="90000"/>
              </a:lnSpc>
              <a:spcBef>
                <a:spcPts val="600"/>
              </a:spcBef>
              <a:spcAft>
                <a:spcPts val="0"/>
              </a:spcAft>
              <a:buNone/>
            </a:pPr>
            <a:r>
              <a:rPr b="1" i="0" lang="en-US" sz="2000" u="none" cap="none" strike="noStrike">
                <a:solidFill>
                  <a:schemeClr val="dk1"/>
                </a:solidFill>
                <a:latin typeface="Arial"/>
                <a:ea typeface="Arial"/>
                <a:cs typeface="Arial"/>
                <a:sym typeface="Arial"/>
              </a:rPr>
              <a:t>[6:00 - 6:15pm] </a:t>
            </a:r>
            <a:r>
              <a:rPr b="0" i="0" lang="en-US" sz="2000" u="none" cap="none" strike="noStrike">
                <a:solidFill>
                  <a:schemeClr val="dk1"/>
                </a:solidFill>
                <a:latin typeface="Arial"/>
                <a:ea typeface="Arial"/>
                <a:cs typeface="Arial"/>
                <a:sym typeface="Arial"/>
              </a:rPr>
              <a:t>Discussion on Physical Disabilities</a:t>
            </a:r>
            <a:endParaRPr/>
          </a:p>
          <a:p>
            <a:pPr indent="0" lvl="0" marL="0" marR="0" rtl="0" algn="l">
              <a:lnSpc>
                <a:spcPct val="90000"/>
              </a:lnSpc>
              <a:spcBef>
                <a:spcPts val="600"/>
              </a:spcBef>
              <a:spcAft>
                <a:spcPts val="0"/>
              </a:spcAft>
              <a:buNone/>
            </a:pPr>
            <a:r>
              <a:t/>
            </a:r>
            <a:endParaRPr b="0" i="0" sz="2000" u="none" cap="none" strike="noStrike">
              <a:solidFill>
                <a:schemeClr val="dk1"/>
              </a:solidFill>
              <a:latin typeface="Arial"/>
              <a:ea typeface="Arial"/>
              <a:cs typeface="Arial"/>
              <a:sym typeface="Arial"/>
            </a:endParaRPr>
          </a:p>
          <a:p>
            <a:pPr indent="0" lvl="7" marL="0" marR="0" rtl="0" algn="l">
              <a:lnSpc>
                <a:spcPct val="90000"/>
              </a:lnSpc>
              <a:spcBef>
                <a:spcPts val="600"/>
              </a:spcBef>
              <a:spcAft>
                <a:spcPts val="0"/>
              </a:spcAft>
              <a:buNone/>
            </a:pPr>
            <a:r>
              <a:rPr b="1" i="0" lang="en-US" sz="2000" u="none" cap="none" strike="noStrike">
                <a:solidFill>
                  <a:schemeClr val="dk1"/>
                </a:solidFill>
                <a:latin typeface="Arial"/>
                <a:ea typeface="Arial"/>
                <a:cs typeface="Arial"/>
                <a:sym typeface="Arial"/>
              </a:rPr>
              <a:t>[6:15 - 6:30pm] </a:t>
            </a:r>
            <a:r>
              <a:rPr b="0" i="0" lang="en-US" sz="2000" u="none" cap="none" strike="noStrike">
                <a:solidFill>
                  <a:schemeClr val="dk1"/>
                </a:solidFill>
                <a:latin typeface="Arial"/>
                <a:ea typeface="Arial"/>
                <a:cs typeface="Arial"/>
                <a:sym typeface="Arial"/>
              </a:rPr>
              <a:t>Discussion on Sensory Disabilities</a:t>
            </a:r>
            <a:endParaRPr/>
          </a:p>
          <a:p>
            <a:pPr indent="0" lvl="7" marL="0" marR="0" rtl="0" algn="l">
              <a:lnSpc>
                <a:spcPct val="90000"/>
              </a:lnSpc>
              <a:spcBef>
                <a:spcPts val="600"/>
              </a:spcBef>
              <a:spcAft>
                <a:spcPts val="0"/>
              </a:spcAft>
              <a:buNone/>
            </a:pPr>
            <a:r>
              <a:t/>
            </a:r>
            <a:endParaRPr b="0" i="0" sz="2000" u="none" cap="none" strike="noStrike">
              <a:solidFill>
                <a:schemeClr val="dk1"/>
              </a:solidFill>
              <a:latin typeface="Arial"/>
              <a:ea typeface="Arial"/>
              <a:cs typeface="Arial"/>
              <a:sym typeface="Arial"/>
            </a:endParaRPr>
          </a:p>
          <a:p>
            <a:pPr indent="0" lvl="7" marL="0" marR="0" rtl="0" algn="l">
              <a:lnSpc>
                <a:spcPct val="90000"/>
              </a:lnSpc>
              <a:spcBef>
                <a:spcPts val="600"/>
              </a:spcBef>
              <a:spcAft>
                <a:spcPts val="0"/>
              </a:spcAft>
              <a:buNone/>
            </a:pPr>
            <a:r>
              <a:rPr b="1" i="0" lang="en-US" sz="2000" u="none" cap="none" strike="noStrike">
                <a:solidFill>
                  <a:schemeClr val="dk1"/>
                </a:solidFill>
                <a:latin typeface="Arial"/>
                <a:ea typeface="Arial"/>
                <a:cs typeface="Arial"/>
                <a:sym typeface="Arial"/>
              </a:rPr>
              <a:t>[6:30 - 6:45pm] </a:t>
            </a:r>
            <a:r>
              <a:rPr b="0" i="0" lang="en-US" sz="2000" u="none" cap="none" strike="noStrike">
                <a:solidFill>
                  <a:schemeClr val="dk1"/>
                </a:solidFill>
                <a:latin typeface="Arial"/>
                <a:ea typeface="Arial"/>
                <a:cs typeface="Arial"/>
                <a:sym typeface="Arial"/>
              </a:rPr>
              <a:t>Discussion on Cognitive Disabilities</a:t>
            </a:r>
            <a:endParaRPr/>
          </a:p>
          <a:p>
            <a:pPr indent="0" lvl="0" marL="0" marR="0" rtl="0" algn="l">
              <a:lnSpc>
                <a:spcPct val="90000"/>
              </a:lnSpc>
              <a:spcBef>
                <a:spcPts val="600"/>
              </a:spcBef>
              <a:spcAft>
                <a:spcPts val="0"/>
              </a:spcAft>
              <a:buNone/>
            </a:pPr>
            <a:r>
              <a:t/>
            </a:r>
            <a:endParaRPr b="1" i="0" sz="2000" u="none" cap="none" strike="noStrike">
              <a:solidFill>
                <a:schemeClr val="dk1"/>
              </a:solidFill>
              <a:latin typeface="Arial"/>
              <a:ea typeface="Arial"/>
              <a:cs typeface="Arial"/>
              <a:sym typeface="Arial"/>
            </a:endParaRPr>
          </a:p>
          <a:p>
            <a:pPr indent="0" lvl="0" marL="0" marR="0" rtl="0" algn="l">
              <a:lnSpc>
                <a:spcPct val="90000"/>
              </a:lnSpc>
              <a:spcBef>
                <a:spcPts val="600"/>
              </a:spcBef>
              <a:spcAft>
                <a:spcPts val="0"/>
              </a:spcAft>
              <a:buNone/>
            </a:pPr>
            <a:r>
              <a:rPr b="1" i="0" lang="en-US" sz="2000" u="none" cap="none" strike="noStrike">
                <a:solidFill>
                  <a:schemeClr val="dk1"/>
                </a:solidFill>
                <a:latin typeface="Arial"/>
                <a:ea typeface="Arial"/>
                <a:cs typeface="Arial"/>
                <a:sym typeface="Arial"/>
              </a:rPr>
              <a:t>[6:45 - 6:55pm] </a:t>
            </a:r>
            <a:r>
              <a:rPr b="0" i="0" lang="en-US" sz="2000" u="none" cap="none" strike="noStrike">
                <a:solidFill>
                  <a:schemeClr val="dk1"/>
                </a:solidFill>
                <a:latin typeface="Arial"/>
                <a:ea typeface="Arial"/>
                <a:cs typeface="Arial"/>
                <a:sym typeface="Arial"/>
              </a:rPr>
              <a:t>Questions from Audience</a:t>
            </a:r>
            <a:endParaRPr/>
          </a:p>
          <a:p>
            <a:pPr indent="0" lvl="0" marL="0" marR="0" rtl="0" algn="l">
              <a:lnSpc>
                <a:spcPct val="90000"/>
              </a:lnSpc>
              <a:spcBef>
                <a:spcPts val="600"/>
              </a:spcBef>
              <a:spcAft>
                <a:spcPts val="0"/>
              </a:spcAft>
              <a:buNone/>
            </a:pPr>
            <a:r>
              <a:t/>
            </a:r>
            <a:endParaRPr b="1" i="0" sz="2000" u="none" cap="none" strike="noStrike">
              <a:solidFill>
                <a:schemeClr val="dk1"/>
              </a:solidFill>
              <a:latin typeface="Arial"/>
              <a:ea typeface="Arial"/>
              <a:cs typeface="Arial"/>
              <a:sym typeface="Arial"/>
            </a:endParaRPr>
          </a:p>
          <a:p>
            <a:pPr indent="0" lvl="0" marL="0" marR="0" rtl="0" algn="l">
              <a:lnSpc>
                <a:spcPct val="90000"/>
              </a:lnSpc>
              <a:spcBef>
                <a:spcPts val="600"/>
              </a:spcBef>
              <a:spcAft>
                <a:spcPts val="600"/>
              </a:spcAft>
              <a:buNone/>
            </a:pPr>
            <a:r>
              <a:rPr b="1" i="0" lang="en-US" sz="2000" u="none" cap="none" strike="noStrike">
                <a:solidFill>
                  <a:schemeClr val="dk1"/>
                </a:solidFill>
                <a:latin typeface="Arial"/>
                <a:ea typeface="Arial"/>
                <a:cs typeface="Arial"/>
                <a:sym typeface="Arial"/>
              </a:rPr>
              <a:t>[6:55 - 7:00pm] </a:t>
            </a:r>
            <a:r>
              <a:rPr b="0" i="0" lang="en-US" sz="2000" u="none" cap="none" strike="noStrike">
                <a:solidFill>
                  <a:schemeClr val="dk1"/>
                </a:solidFill>
                <a:latin typeface="Arial"/>
                <a:ea typeface="Arial"/>
                <a:cs typeface="Arial"/>
                <a:sym typeface="Arial"/>
              </a:rPr>
              <a:t>Wrap Up</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4" name="Shape 144"/>
        <p:cNvGrpSpPr/>
        <p:nvPr/>
      </p:nvGrpSpPr>
      <p:grpSpPr>
        <a:xfrm>
          <a:off x="0" y="0"/>
          <a:ext cx="0" cy="0"/>
          <a:chOff x="0" y="0"/>
          <a:chExt cx="0" cy="0"/>
        </a:xfrm>
      </p:grpSpPr>
      <p:sp>
        <p:nvSpPr>
          <p:cNvPr id="145" name="Google Shape;145;p4"/>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6" name="Google Shape;146;p4"/>
          <p:cNvSpPr/>
          <p:nvPr/>
        </p:nvSpPr>
        <p:spPr>
          <a:xfrm flipH="1">
            <a:off x="8576720" y="3335867"/>
            <a:ext cx="3291840" cy="3200400"/>
          </a:xfrm>
          <a:prstGeom prst="rtTriangl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7" name="Google Shape;147;p4"/>
          <p:cNvSpPr/>
          <p:nvPr/>
        </p:nvSpPr>
        <p:spPr>
          <a:xfrm>
            <a:off x="641774" y="623275"/>
            <a:ext cx="10905053" cy="5607882"/>
          </a:xfrm>
          <a:prstGeom prst="rect">
            <a:avLst/>
          </a:prstGeom>
          <a:noFill/>
          <a:ln cap="flat" cmpd="sng" w="1905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48" name="Google Shape;148;p4"/>
          <p:cNvSpPr txBox="1"/>
          <p:nvPr>
            <p:ph type="title"/>
          </p:nvPr>
        </p:nvSpPr>
        <p:spPr>
          <a:xfrm>
            <a:off x="965200" y="1383527"/>
            <a:ext cx="6117158" cy="4175166"/>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SzPts val="6000"/>
              <a:buNone/>
            </a:pPr>
            <a:r>
              <a:rPr lang="en-US" sz="9600">
                <a:solidFill>
                  <a:schemeClr val="dk1"/>
                </a:solidFill>
                <a:latin typeface="Arial"/>
                <a:ea typeface="Arial"/>
                <a:cs typeface="Arial"/>
                <a:sym typeface="Arial"/>
              </a:rPr>
              <a:t>Physical Disabilities</a:t>
            </a:r>
            <a:endParaRPr/>
          </a:p>
        </p:txBody>
      </p:sp>
      <p:sp>
        <p:nvSpPr>
          <p:cNvPr id="149" name="Google Shape;149;p4"/>
          <p:cNvSpPr txBox="1"/>
          <p:nvPr>
            <p:ph idx="1" type="body"/>
          </p:nvPr>
        </p:nvSpPr>
        <p:spPr>
          <a:xfrm>
            <a:off x="7986955" y="2573422"/>
            <a:ext cx="3113064" cy="179537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2400"/>
              <a:buNone/>
            </a:pPr>
            <a:r>
              <a:rPr lang="en-US">
                <a:solidFill>
                  <a:schemeClr val="dk1"/>
                </a:solidFill>
                <a:latin typeface="Arial"/>
                <a:ea typeface="Arial"/>
                <a:cs typeface="Arial"/>
                <a:sym typeface="Arial"/>
              </a:rPr>
              <a:t>Overview &amp; Discussion</a:t>
            </a:r>
            <a:endParaRPr/>
          </a:p>
        </p:txBody>
      </p:sp>
      <p:cxnSp>
        <p:nvCxnSpPr>
          <p:cNvPr id="150" name="Google Shape;150;p4"/>
          <p:cNvCxnSpPr/>
          <p:nvPr/>
        </p:nvCxnSpPr>
        <p:spPr>
          <a:xfrm>
            <a:off x="7534656" y="1852863"/>
            <a:ext cx="0" cy="3236495"/>
          </a:xfrm>
          <a:prstGeom prst="straightConnector1">
            <a:avLst/>
          </a:prstGeom>
          <a:noFill/>
          <a:ln cap="sq" cmpd="sng" w="19050">
            <a:solidFill>
              <a:srgbClr val="3F3F3F"/>
            </a:solidFill>
            <a:prstDash val="solid"/>
            <a:round/>
            <a:headEnd len="sm" w="sm" type="none"/>
            <a:tailEnd len="sm" w="sm" type="none"/>
          </a:ln>
        </p:spPr>
      </p:cxn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4" name="Shape 154"/>
        <p:cNvGrpSpPr/>
        <p:nvPr/>
      </p:nvGrpSpPr>
      <p:grpSpPr>
        <a:xfrm>
          <a:off x="0" y="0"/>
          <a:ext cx="0" cy="0"/>
          <a:chOff x="0" y="0"/>
          <a:chExt cx="0" cy="0"/>
        </a:xfrm>
      </p:grpSpPr>
      <p:sp>
        <p:nvSpPr>
          <p:cNvPr id="155" name="Google Shape;155;p5"/>
          <p:cNvSpPr/>
          <p:nvPr/>
        </p:nvSpPr>
        <p:spPr>
          <a:xfrm>
            <a:off x="0"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6" name="Google Shape;156;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rPr b="1" lang="en-US" sz="5000">
                <a:latin typeface="Arial"/>
                <a:ea typeface="Arial"/>
                <a:cs typeface="Arial"/>
                <a:sym typeface="Arial"/>
              </a:rPr>
              <a:t>Overview of Physical Disabilities</a:t>
            </a:r>
            <a:endParaRPr sz="5000"/>
          </a:p>
        </p:txBody>
      </p:sp>
      <p:sp>
        <p:nvSpPr>
          <p:cNvPr id="157" name="Google Shape;157;p5"/>
          <p:cNvSpPr/>
          <p:nvPr/>
        </p:nvSpPr>
        <p:spPr>
          <a:xfrm>
            <a:off x="669036" y="1677373"/>
            <a:ext cx="10853928" cy="18288"/>
          </a:xfrm>
          <a:custGeom>
            <a:rect b="b" l="l" r="r" t="t"/>
            <a:pathLst>
              <a:path extrusionOk="0" fill="none" h="18288" w="10853928">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extrusionOk="0" h="18288" w="10853928">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cap="rnd" cmpd="sng" w="4127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158" name="Google Shape;158;p5"/>
          <p:cNvSpPr txBox="1"/>
          <p:nvPr>
            <p:ph idx="1" type="body"/>
          </p:nvPr>
        </p:nvSpPr>
        <p:spPr>
          <a:xfrm>
            <a:off x="838200" y="1929384"/>
            <a:ext cx="10515600" cy="4251960"/>
          </a:xfrm>
          <a:prstGeom prst="rect">
            <a:avLst/>
          </a:prstGeom>
          <a:noFill/>
          <a:ln>
            <a:noFill/>
          </a:ln>
        </p:spPr>
        <p:txBody>
          <a:bodyPr anchorCtr="0" anchor="t"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b="0" i="0" lang="en-US" sz="2200">
                <a:latin typeface="Arial"/>
                <a:ea typeface="Arial"/>
                <a:cs typeface="Arial"/>
                <a:sym typeface="Arial"/>
              </a:rPr>
              <a:t>Physical disabilities are impairments that affect a person's physical functioning, mobility, or dexterity. </a:t>
            </a:r>
            <a:endParaRPr/>
          </a:p>
          <a:p>
            <a:pPr indent="-342900" lvl="0" marL="457200" rtl="0" algn="l">
              <a:lnSpc>
                <a:spcPct val="90000"/>
              </a:lnSpc>
              <a:spcBef>
                <a:spcPts val="1000"/>
              </a:spcBef>
              <a:spcAft>
                <a:spcPts val="0"/>
              </a:spcAft>
              <a:buClr>
                <a:schemeClr val="dk1"/>
              </a:buClr>
              <a:buSzPts val="1800"/>
              <a:buChar char="•"/>
            </a:pPr>
            <a:r>
              <a:rPr b="0" i="0" lang="en-US" sz="2200">
                <a:latin typeface="Arial"/>
                <a:ea typeface="Arial"/>
                <a:cs typeface="Arial"/>
                <a:sym typeface="Arial"/>
              </a:rPr>
              <a:t>They may result from conditions such as congenital disabilities, injuries, or chronic illnesses. </a:t>
            </a:r>
            <a:endParaRPr/>
          </a:p>
          <a:p>
            <a:pPr indent="-342900" lvl="0" marL="457200" rtl="0" algn="l">
              <a:lnSpc>
                <a:spcPct val="90000"/>
              </a:lnSpc>
              <a:spcBef>
                <a:spcPts val="1000"/>
              </a:spcBef>
              <a:spcAft>
                <a:spcPts val="0"/>
              </a:spcAft>
              <a:buClr>
                <a:schemeClr val="dk1"/>
              </a:buClr>
              <a:buSzPts val="1800"/>
              <a:buChar char="•"/>
            </a:pPr>
            <a:r>
              <a:rPr b="0" i="0" lang="en-US" sz="2200">
                <a:latin typeface="Arial"/>
                <a:ea typeface="Arial"/>
                <a:cs typeface="Arial"/>
                <a:sym typeface="Arial"/>
              </a:rPr>
              <a:t>Physical disabilities can limit a person's ability to perform tasks that require physical strength, coordination, or mobility. </a:t>
            </a:r>
            <a:endParaRPr/>
          </a:p>
          <a:p>
            <a:pPr indent="-342900" lvl="0" marL="457200" rtl="0" algn="l">
              <a:lnSpc>
                <a:spcPct val="90000"/>
              </a:lnSpc>
              <a:spcBef>
                <a:spcPts val="1000"/>
              </a:spcBef>
              <a:spcAft>
                <a:spcPts val="0"/>
              </a:spcAft>
              <a:buClr>
                <a:schemeClr val="dk1"/>
              </a:buClr>
              <a:buSzPts val="1800"/>
              <a:buChar char="•"/>
            </a:pPr>
            <a:r>
              <a:rPr b="0" i="0" lang="en-US" sz="2200">
                <a:latin typeface="Arial"/>
                <a:ea typeface="Arial"/>
                <a:cs typeface="Arial"/>
                <a:sym typeface="Arial"/>
              </a:rPr>
              <a:t>Examples of physical disabilities include </a:t>
            </a:r>
            <a:endParaRPr/>
          </a:p>
          <a:p>
            <a:pPr indent="-342900" lvl="1" marL="914400" rtl="0" algn="l">
              <a:lnSpc>
                <a:spcPct val="90000"/>
              </a:lnSpc>
              <a:spcBef>
                <a:spcPts val="500"/>
              </a:spcBef>
              <a:spcAft>
                <a:spcPts val="0"/>
              </a:spcAft>
              <a:buSzPts val="1800"/>
              <a:buChar char="•"/>
            </a:pPr>
            <a:r>
              <a:rPr b="0" i="0" lang="en-US" sz="2200">
                <a:latin typeface="Arial"/>
                <a:ea typeface="Arial"/>
                <a:cs typeface="Arial"/>
                <a:sym typeface="Arial"/>
              </a:rPr>
              <a:t>Paralysis</a:t>
            </a:r>
            <a:endParaRPr/>
          </a:p>
          <a:p>
            <a:pPr indent="-342900" lvl="1" marL="914400" rtl="0" algn="l">
              <a:lnSpc>
                <a:spcPct val="90000"/>
              </a:lnSpc>
              <a:spcBef>
                <a:spcPts val="500"/>
              </a:spcBef>
              <a:spcAft>
                <a:spcPts val="0"/>
              </a:spcAft>
              <a:buSzPts val="1800"/>
              <a:buChar char="•"/>
            </a:pPr>
            <a:r>
              <a:rPr b="0" i="0" lang="en-US" sz="2200">
                <a:latin typeface="Arial"/>
                <a:ea typeface="Arial"/>
                <a:cs typeface="Arial"/>
                <a:sym typeface="Arial"/>
              </a:rPr>
              <a:t>limb amputation</a:t>
            </a:r>
            <a:endParaRPr/>
          </a:p>
          <a:p>
            <a:pPr indent="-342900" lvl="1" marL="914400" rtl="0" algn="l">
              <a:lnSpc>
                <a:spcPct val="90000"/>
              </a:lnSpc>
              <a:spcBef>
                <a:spcPts val="500"/>
              </a:spcBef>
              <a:spcAft>
                <a:spcPts val="0"/>
              </a:spcAft>
              <a:buSzPts val="1800"/>
              <a:buChar char="•"/>
            </a:pPr>
            <a:r>
              <a:rPr b="0" i="0" lang="en-US" sz="2200">
                <a:latin typeface="Arial"/>
                <a:ea typeface="Arial"/>
                <a:cs typeface="Arial"/>
                <a:sym typeface="Arial"/>
              </a:rPr>
              <a:t>muscular dystrophy</a:t>
            </a:r>
            <a:endParaRPr/>
          </a:p>
          <a:p>
            <a:pPr indent="-342900" lvl="1" marL="914400" rtl="0" algn="l">
              <a:lnSpc>
                <a:spcPct val="90000"/>
              </a:lnSpc>
              <a:spcBef>
                <a:spcPts val="500"/>
              </a:spcBef>
              <a:spcAft>
                <a:spcPts val="0"/>
              </a:spcAft>
              <a:buSzPts val="1800"/>
              <a:buChar char="•"/>
            </a:pPr>
            <a:r>
              <a:rPr b="0" i="0" lang="en-US" sz="2200">
                <a:latin typeface="Arial"/>
                <a:ea typeface="Arial"/>
                <a:cs typeface="Arial"/>
                <a:sym typeface="Arial"/>
              </a:rPr>
              <a:t>cerebral palsy</a:t>
            </a:r>
            <a:endParaRPr sz="2200"/>
          </a:p>
        </p:txBody>
      </p:sp>
      <p:sp>
        <p:nvSpPr>
          <p:cNvPr id="159" name="Google Shape;159;p5"/>
          <p:cNvSpPr txBox="1"/>
          <p:nvPr/>
        </p:nvSpPr>
        <p:spPr>
          <a:xfrm>
            <a:off x="0" y="6304002"/>
            <a:ext cx="11977068" cy="553998"/>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None/>
            </a:pPr>
            <a:r>
              <a:rPr b="0" i="0" lang="en-US" sz="600" u="none" cap="none" strike="noStrike">
                <a:solidFill>
                  <a:srgbClr val="000000"/>
                </a:solidFill>
                <a:latin typeface="Arial"/>
                <a:ea typeface="Arial"/>
                <a:cs typeface="Arial"/>
                <a:sym typeface="Arial"/>
              </a:rPr>
              <a:t>Centers for Disease Control and Prevention. (2020). Physical Disabilities. Retrieved from </a:t>
            </a:r>
            <a:r>
              <a:rPr b="0" i="0" lang="en-US" sz="600" u="sng" cap="none" strike="noStrike">
                <a:solidFill>
                  <a:srgbClr val="000000"/>
                </a:solidFill>
                <a:latin typeface="Arial"/>
                <a:ea typeface="Arial"/>
                <a:cs typeface="Arial"/>
                <a:sym typeface="Arial"/>
                <a:hlinkClick r:id="rId3">
                  <a:extLst>
                    <a:ext uri="{A12FA001-AC4F-418D-AE19-62706E023703}">
                      <ahyp:hlinkClr val="tx"/>
                    </a:ext>
                  </a:extLst>
                </a:hlinkClick>
              </a:rPr>
              <a:t>https://www.cdc.gov/ncbddd/disabilityandhealth/disabilities-impacts-features/physical.html</a:t>
            </a:r>
            <a:r>
              <a:rPr b="0" i="0" lang="en-US" sz="600" u="none" cap="none" strike="noStrike">
                <a:solidFill>
                  <a:srgbClr val="000000"/>
                </a:solidFill>
                <a:latin typeface="Arial"/>
                <a:ea typeface="Arial"/>
                <a:cs typeface="Arial"/>
                <a:sym typeface="Arial"/>
              </a:rPr>
              <a:t> </a:t>
            </a:r>
            <a:endParaRPr/>
          </a:p>
          <a:p>
            <a:pPr indent="-342900" lvl="0" marL="342900" marR="0" rtl="0" algn="l">
              <a:lnSpc>
                <a:spcPct val="100000"/>
              </a:lnSpc>
              <a:spcBef>
                <a:spcPts val="0"/>
              </a:spcBef>
              <a:spcAft>
                <a:spcPts val="0"/>
              </a:spcAft>
              <a:buNone/>
            </a:pPr>
            <a:r>
              <a:rPr b="0" i="0" lang="en-US" sz="600" u="none" cap="none" strike="noStrike">
                <a:solidFill>
                  <a:srgbClr val="000000"/>
                </a:solidFill>
                <a:latin typeface="Arial"/>
                <a:ea typeface="Arial"/>
                <a:cs typeface="Arial"/>
                <a:sym typeface="Arial"/>
              </a:rPr>
              <a:t>National Institute of Neurological Disorders and Stroke. (2019). NINDS Physical Disabilities. Retrieved from </a:t>
            </a:r>
            <a:r>
              <a:rPr b="0" i="0" lang="en-US" sz="600" u="sng" cap="none" strike="noStrike">
                <a:solidFill>
                  <a:srgbClr val="000000"/>
                </a:solidFill>
                <a:latin typeface="Arial"/>
                <a:ea typeface="Arial"/>
                <a:cs typeface="Arial"/>
                <a:sym typeface="Arial"/>
                <a:hlinkClick r:id="rId4">
                  <a:extLst>
                    <a:ext uri="{A12FA001-AC4F-418D-AE19-62706E023703}">
                      <ahyp:hlinkClr val="tx"/>
                    </a:ext>
                  </a:extLst>
                </a:hlinkClick>
              </a:rPr>
              <a:t>https://www.ninds.nih.gov/Disorders/All-Disorders/Physical-Disabilities-Information-Page</a:t>
            </a:r>
            <a:r>
              <a:rPr b="0" i="0" lang="en-US" sz="600" u="none" cap="none" strike="noStrike">
                <a:solidFill>
                  <a:srgbClr val="000000"/>
                </a:solidFill>
                <a:latin typeface="Arial"/>
                <a:ea typeface="Arial"/>
                <a:cs typeface="Arial"/>
                <a:sym typeface="Arial"/>
              </a:rPr>
              <a:t> </a:t>
            </a:r>
            <a:endParaRPr/>
          </a:p>
          <a:p>
            <a:pPr indent="-342900" lvl="0" marL="342900" marR="0" rtl="0" algn="l">
              <a:lnSpc>
                <a:spcPct val="100000"/>
              </a:lnSpc>
              <a:spcBef>
                <a:spcPts val="0"/>
              </a:spcBef>
              <a:spcAft>
                <a:spcPts val="0"/>
              </a:spcAft>
              <a:buNone/>
            </a:pPr>
            <a:r>
              <a:rPr b="0" i="0" lang="en-US" sz="600" u="none" cap="none" strike="noStrike">
                <a:solidFill>
                  <a:srgbClr val="000000"/>
                </a:solidFill>
                <a:latin typeface="Arial"/>
                <a:ea typeface="Arial"/>
                <a:cs typeface="Arial"/>
                <a:sym typeface="Arial"/>
              </a:rPr>
              <a:t>Muscular Dystrophy Association. (n.d.). What is Muscular Dystrophy? Retrieved from </a:t>
            </a:r>
            <a:r>
              <a:rPr b="0" i="0" lang="en-US" sz="600" u="sng" cap="none" strike="noStrike">
                <a:solidFill>
                  <a:srgbClr val="000000"/>
                </a:solidFill>
                <a:latin typeface="Arial"/>
                <a:ea typeface="Arial"/>
                <a:cs typeface="Arial"/>
                <a:sym typeface="Arial"/>
                <a:hlinkClick r:id="rId5">
                  <a:extLst>
                    <a:ext uri="{A12FA001-AC4F-418D-AE19-62706E023703}">
                      <ahyp:hlinkClr val="tx"/>
                    </a:ext>
                  </a:extLst>
                </a:hlinkClick>
              </a:rPr>
              <a:t>https://www.mda.org/disease/muscular-dystrophy/overview</a:t>
            </a:r>
            <a:r>
              <a:rPr b="0" i="0" lang="en-US" sz="600" u="none" cap="none" strike="noStrike">
                <a:solidFill>
                  <a:srgbClr val="000000"/>
                </a:solidFill>
                <a:latin typeface="Arial"/>
                <a:ea typeface="Arial"/>
                <a:cs typeface="Arial"/>
                <a:sym typeface="Arial"/>
              </a:rPr>
              <a:t> </a:t>
            </a:r>
            <a:endParaRPr/>
          </a:p>
          <a:p>
            <a:pPr indent="-342900" lvl="0" marL="342900" marR="0" rtl="0" algn="l">
              <a:lnSpc>
                <a:spcPct val="100000"/>
              </a:lnSpc>
              <a:spcBef>
                <a:spcPts val="0"/>
              </a:spcBef>
              <a:spcAft>
                <a:spcPts val="0"/>
              </a:spcAft>
              <a:buNone/>
            </a:pPr>
            <a:r>
              <a:rPr b="0" i="0" lang="en-US" sz="600" u="none" cap="none" strike="noStrike">
                <a:solidFill>
                  <a:srgbClr val="000000"/>
                </a:solidFill>
                <a:latin typeface="Arial"/>
                <a:ea typeface="Arial"/>
                <a:cs typeface="Arial"/>
                <a:sym typeface="Arial"/>
              </a:rPr>
              <a:t>United Spinal Association. (n.d.). Spinal Cord Injury (SCI) Facts and Figures at a Glance. Retrieved from </a:t>
            </a:r>
            <a:r>
              <a:rPr b="0" i="0" lang="en-US" sz="600" u="sng" cap="none" strike="noStrike">
                <a:solidFill>
                  <a:srgbClr val="000000"/>
                </a:solidFill>
                <a:latin typeface="Arial"/>
                <a:ea typeface="Arial"/>
                <a:cs typeface="Arial"/>
                <a:sym typeface="Arial"/>
                <a:hlinkClick r:id="rId6">
                  <a:extLst>
                    <a:ext uri="{A12FA001-AC4F-418D-AE19-62706E023703}">
                      <ahyp:hlinkClr val="tx"/>
                    </a:ext>
                  </a:extLst>
                </a:hlinkClick>
              </a:rPr>
              <a:t>https://www.unitedspinal.org/spinal-cord-injury-resources/facts-and-figures/</a:t>
            </a:r>
            <a:r>
              <a:rPr b="0" i="0" lang="en-US" sz="600" u="none" cap="none" strike="noStrike">
                <a:solidFill>
                  <a:srgbClr val="000000"/>
                </a:solidFill>
                <a:latin typeface="Arial"/>
                <a:ea typeface="Arial"/>
                <a:cs typeface="Arial"/>
                <a:sym typeface="Arial"/>
              </a:rPr>
              <a:t> </a:t>
            </a:r>
            <a:endParaRPr/>
          </a:p>
          <a:p>
            <a:pPr indent="-342900" lvl="0" marL="342900" marR="0" rtl="0" algn="l">
              <a:lnSpc>
                <a:spcPct val="100000"/>
              </a:lnSpc>
              <a:spcBef>
                <a:spcPts val="0"/>
              </a:spcBef>
              <a:spcAft>
                <a:spcPts val="0"/>
              </a:spcAft>
              <a:buNone/>
            </a:pPr>
            <a:r>
              <a:rPr b="0" i="0" lang="en-US" sz="600" u="none" cap="none" strike="noStrike">
                <a:solidFill>
                  <a:srgbClr val="000000"/>
                </a:solidFill>
                <a:latin typeface="Arial"/>
                <a:ea typeface="Arial"/>
                <a:cs typeface="Arial"/>
                <a:sym typeface="Arial"/>
              </a:rPr>
              <a:t>Arthritis Foundation. (n.d.). What is Arthritis? Retrieved from </a:t>
            </a:r>
            <a:r>
              <a:rPr b="0" i="0" lang="en-US" sz="600" u="sng" cap="none" strike="noStrike">
                <a:solidFill>
                  <a:srgbClr val="000000"/>
                </a:solidFill>
                <a:latin typeface="Arial"/>
                <a:ea typeface="Arial"/>
                <a:cs typeface="Arial"/>
                <a:sym typeface="Arial"/>
                <a:hlinkClick r:id="rId7">
                  <a:extLst>
                    <a:ext uri="{A12FA001-AC4F-418D-AE19-62706E023703}">
                      <ahyp:hlinkClr val="tx"/>
                    </a:ext>
                  </a:extLst>
                </a:hlinkClick>
              </a:rPr>
              <a:t>https://www.arthritis.org/about-arthritis/understanding-arthritis/what-is-arthritis.php</a:t>
            </a:r>
            <a:r>
              <a:rPr b="0" i="0" lang="en-US" sz="600" u="none" cap="none" strike="noStrike">
                <a:solidFill>
                  <a:srgbClr val="000000"/>
                </a:solidFill>
                <a:latin typeface="Arial"/>
                <a:ea typeface="Arial"/>
                <a:cs typeface="Arial"/>
                <a:sym typeface="Arial"/>
              </a:rPr>
              <a:t> </a:t>
            </a:r>
            <a:endParaRPr b="0" i="0" sz="6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4" name="Shape 164"/>
        <p:cNvGrpSpPr/>
        <p:nvPr/>
      </p:nvGrpSpPr>
      <p:grpSpPr>
        <a:xfrm>
          <a:off x="0" y="0"/>
          <a:ext cx="0" cy="0"/>
          <a:chOff x="0" y="0"/>
          <a:chExt cx="0" cy="0"/>
        </a:xfrm>
      </p:grpSpPr>
      <p:sp>
        <p:nvSpPr>
          <p:cNvPr id="165" name="Google Shape;165;p6"/>
          <p:cNvSpPr/>
          <p:nvPr/>
        </p:nvSpPr>
        <p:spPr>
          <a:xfrm>
            <a:off x="-1" y="0"/>
            <a:ext cx="12188952"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166" name="Google Shape;166;p6"/>
          <p:cNvGrpSpPr/>
          <p:nvPr/>
        </p:nvGrpSpPr>
        <p:grpSpPr>
          <a:xfrm>
            <a:off x="841486" y="1986355"/>
            <a:ext cx="10509027" cy="4037433"/>
            <a:chOff x="3286" y="157555"/>
            <a:chExt cx="10509027" cy="4037433"/>
          </a:xfrm>
        </p:grpSpPr>
        <p:sp>
          <p:nvSpPr>
            <p:cNvPr id="167" name="Google Shape;167;p6"/>
            <p:cNvSpPr/>
            <p:nvPr/>
          </p:nvSpPr>
          <p:spPr>
            <a:xfrm>
              <a:off x="3286" y="157555"/>
              <a:ext cx="3203971" cy="588598"/>
            </a:xfrm>
            <a:prstGeom prst="rect">
              <a:avLst/>
            </a:prstGeom>
            <a:solidFill>
              <a:schemeClr val="accent2"/>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6"/>
            <p:cNvSpPr txBox="1"/>
            <p:nvPr/>
          </p:nvSpPr>
          <p:spPr>
            <a:xfrm>
              <a:off x="3286" y="157555"/>
              <a:ext cx="3203971" cy="588598"/>
            </a:xfrm>
            <a:prstGeom prst="rect">
              <a:avLst/>
            </a:prstGeom>
            <a:noFill/>
            <a:ln>
              <a:noFill/>
            </a:ln>
          </p:spPr>
          <p:txBody>
            <a:bodyPr anchorCtr="0" anchor="ctr" bIns="69075" lIns="120900" spcFirstLastPara="1" rIns="120900" wrap="square" tIns="69075">
              <a:noAutofit/>
            </a:bodyPr>
            <a:lstStyle/>
            <a:p>
              <a:pPr indent="0" lvl="0" marL="0" marR="0" rtl="0" algn="ctr">
                <a:lnSpc>
                  <a:spcPct val="90000"/>
                </a:lnSpc>
                <a:spcBef>
                  <a:spcPts val="0"/>
                </a:spcBef>
                <a:spcAft>
                  <a:spcPts val="0"/>
                </a:spcAft>
                <a:buClr>
                  <a:srgbClr val="000000"/>
                </a:buClr>
                <a:buSzPts val="1700"/>
                <a:buFont typeface="Arial"/>
                <a:buNone/>
              </a:pPr>
              <a:r>
                <a:rPr b="1" i="0" lang="en-US" sz="1700" u="none" cap="none" strike="noStrike">
                  <a:solidFill>
                    <a:schemeClr val="lt1"/>
                  </a:solidFill>
                  <a:latin typeface="Arial"/>
                  <a:ea typeface="Arial"/>
                  <a:cs typeface="Arial"/>
                  <a:sym typeface="Arial"/>
                </a:rPr>
                <a:t>Accessible Facilities: </a:t>
              </a:r>
              <a:endParaRPr/>
            </a:p>
          </p:txBody>
        </p:sp>
        <p:sp>
          <p:nvSpPr>
            <p:cNvPr id="169" name="Google Shape;169;p6"/>
            <p:cNvSpPr/>
            <p:nvPr/>
          </p:nvSpPr>
          <p:spPr>
            <a:xfrm>
              <a:off x="3286" y="746153"/>
              <a:ext cx="3203971" cy="3448835"/>
            </a:xfrm>
            <a:prstGeom prst="rect">
              <a:avLst/>
            </a:prstGeom>
            <a:solidFill>
              <a:srgbClr val="F7D5CB">
                <a:alpha val="89803"/>
              </a:srgbClr>
            </a:solidFill>
            <a:ln cap="flat" cmpd="sng" w="25400">
              <a:solidFill>
                <a:srgbClr val="F7D5CB">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6"/>
            <p:cNvSpPr txBox="1"/>
            <p:nvPr/>
          </p:nvSpPr>
          <p:spPr>
            <a:xfrm>
              <a:off x="3286" y="746153"/>
              <a:ext cx="3203971" cy="3448835"/>
            </a:xfrm>
            <a:prstGeom prst="rect">
              <a:avLst/>
            </a:prstGeom>
            <a:noFill/>
            <a:ln>
              <a:noFill/>
            </a:ln>
          </p:spPr>
          <p:txBody>
            <a:bodyPr anchorCtr="0" anchor="t" bIns="136000" lIns="90675" spcFirstLastPara="1" rIns="120900" wrap="square" tIns="90675">
              <a:noAutofit/>
            </a:bodyPr>
            <a:lstStyle/>
            <a:p>
              <a:pPr indent="-171450" lvl="1" marL="171450" marR="0" rtl="0" algn="l">
                <a:lnSpc>
                  <a:spcPct val="90000"/>
                </a:lnSpc>
                <a:spcBef>
                  <a:spcPts val="0"/>
                </a:spcBef>
                <a:spcAft>
                  <a:spcPts val="0"/>
                </a:spcAft>
                <a:buClr>
                  <a:srgbClr val="000000"/>
                </a:buClr>
                <a:buSzPts val="1700"/>
                <a:buFont typeface="Arial"/>
                <a:buChar char="•"/>
              </a:pPr>
              <a:r>
                <a:rPr b="0" i="0" lang="en-US" sz="1700" u="none" cap="none" strike="noStrike">
                  <a:solidFill>
                    <a:srgbClr val="000000"/>
                  </a:solidFill>
                  <a:latin typeface="Arial"/>
                  <a:ea typeface="Arial"/>
                  <a:cs typeface="Arial"/>
                  <a:sym typeface="Arial"/>
                </a:rPr>
                <a:t>Ensuring wheelchair ramps or elevators are available for easy access. </a:t>
              </a:r>
              <a:endParaRPr b="0" i="0" sz="1700" u="none" cap="none" strike="noStrike">
                <a:solidFill>
                  <a:srgbClr val="000000"/>
                </a:solidFill>
                <a:latin typeface="Arial"/>
                <a:ea typeface="Arial"/>
                <a:cs typeface="Arial"/>
                <a:sym typeface="Arial"/>
              </a:endParaRPr>
            </a:p>
            <a:p>
              <a:pPr indent="-171450" lvl="1" marL="171450" marR="0" rtl="0" algn="l">
                <a:lnSpc>
                  <a:spcPct val="90000"/>
                </a:lnSpc>
                <a:spcBef>
                  <a:spcPts val="255"/>
                </a:spcBef>
                <a:spcAft>
                  <a:spcPts val="0"/>
                </a:spcAft>
                <a:buClr>
                  <a:srgbClr val="000000"/>
                </a:buClr>
                <a:buSzPts val="1700"/>
                <a:buFont typeface="Arial"/>
                <a:buChar char="•"/>
              </a:pPr>
              <a:r>
                <a:rPr b="0" i="0" lang="en-US" sz="1700" u="none" cap="none" strike="noStrike">
                  <a:solidFill>
                    <a:srgbClr val="000000"/>
                  </a:solidFill>
                  <a:latin typeface="Arial"/>
                  <a:ea typeface="Arial"/>
                  <a:cs typeface="Arial"/>
                  <a:sym typeface="Arial"/>
                </a:rPr>
                <a:t>Providing accessible restrooms with appropriate grab bars and clear pathways. </a:t>
              </a:r>
              <a:endParaRPr/>
            </a:p>
            <a:p>
              <a:pPr indent="-171450" lvl="1" marL="171450" marR="0" rtl="0" algn="l">
                <a:lnSpc>
                  <a:spcPct val="90000"/>
                </a:lnSpc>
                <a:spcBef>
                  <a:spcPts val="255"/>
                </a:spcBef>
                <a:spcAft>
                  <a:spcPts val="0"/>
                </a:spcAft>
                <a:buClr>
                  <a:srgbClr val="000000"/>
                </a:buClr>
                <a:buSzPts val="1700"/>
                <a:buFont typeface="Arial"/>
                <a:buChar char="•"/>
              </a:pPr>
              <a:r>
                <a:rPr b="0" i="0" lang="en-US" sz="1700" u="none" cap="none" strike="noStrike">
                  <a:solidFill>
                    <a:srgbClr val="000000"/>
                  </a:solidFill>
                  <a:latin typeface="Arial"/>
                  <a:ea typeface="Arial"/>
                  <a:cs typeface="Arial"/>
                  <a:sym typeface="Arial"/>
                </a:rPr>
                <a:t>Installing handrails on stairs and non-slip surfaces to enhance safety. </a:t>
              </a:r>
              <a:endParaRPr/>
            </a:p>
          </p:txBody>
        </p:sp>
        <p:sp>
          <p:nvSpPr>
            <p:cNvPr id="171" name="Google Shape;171;p6"/>
            <p:cNvSpPr/>
            <p:nvPr/>
          </p:nvSpPr>
          <p:spPr>
            <a:xfrm>
              <a:off x="3655814" y="157555"/>
              <a:ext cx="3203971" cy="588598"/>
            </a:xfrm>
            <a:prstGeom prst="rect">
              <a:avLst/>
            </a:prstGeom>
            <a:solidFill>
              <a:srgbClr val="C47F6E"/>
            </a:solidFill>
            <a:ln cap="flat" cmpd="sng" w="25400">
              <a:solidFill>
                <a:srgbClr val="C47F6E"/>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6"/>
            <p:cNvSpPr txBox="1"/>
            <p:nvPr/>
          </p:nvSpPr>
          <p:spPr>
            <a:xfrm>
              <a:off x="3655814" y="157555"/>
              <a:ext cx="3203971" cy="588598"/>
            </a:xfrm>
            <a:prstGeom prst="rect">
              <a:avLst/>
            </a:prstGeom>
            <a:noFill/>
            <a:ln>
              <a:noFill/>
            </a:ln>
          </p:spPr>
          <p:txBody>
            <a:bodyPr anchorCtr="0" anchor="ctr" bIns="69075" lIns="120900" spcFirstLastPara="1" rIns="120900" wrap="square" tIns="69075">
              <a:noAutofit/>
            </a:bodyPr>
            <a:lstStyle/>
            <a:p>
              <a:pPr indent="0" lvl="0" marL="0" marR="0" rtl="0" algn="ctr">
                <a:lnSpc>
                  <a:spcPct val="90000"/>
                </a:lnSpc>
                <a:spcBef>
                  <a:spcPts val="0"/>
                </a:spcBef>
                <a:spcAft>
                  <a:spcPts val="0"/>
                </a:spcAft>
                <a:buClr>
                  <a:srgbClr val="000000"/>
                </a:buClr>
                <a:buSzPts val="1700"/>
                <a:buFont typeface="Arial"/>
                <a:buNone/>
              </a:pPr>
              <a:r>
                <a:rPr b="1" i="0" lang="en-US" sz="1700" u="none" cap="none" strike="noStrike">
                  <a:solidFill>
                    <a:schemeClr val="lt1"/>
                  </a:solidFill>
                  <a:latin typeface="Arial"/>
                  <a:ea typeface="Arial"/>
                  <a:cs typeface="Arial"/>
                  <a:sym typeface="Arial"/>
                </a:rPr>
                <a:t>Assistive Technology and Equipment: </a:t>
              </a:r>
              <a:endParaRPr b="1" i="0" sz="1700" u="none" cap="none" strike="noStrike">
                <a:solidFill>
                  <a:schemeClr val="lt1"/>
                </a:solidFill>
                <a:latin typeface="Arial"/>
                <a:ea typeface="Arial"/>
                <a:cs typeface="Arial"/>
                <a:sym typeface="Arial"/>
              </a:endParaRPr>
            </a:p>
          </p:txBody>
        </p:sp>
        <p:sp>
          <p:nvSpPr>
            <p:cNvPr id="173" name="Google Shape;173;p6"/>
            <p:cNvSpPr/>
            <p:nvPr/>
          </p:nvSpPr>
          <p:spPr>
            <a:xfrm>
              <a:off x="3655814" y="746153"/>
              <a:ext cx="3203971" cy="3448835"/>
            </a:xfrm>
            <a:prstGeom prst="rect">
              <a:avLst/>
            </a:prstGeom>
            <a:solidFill>
              <a:srgbClr val="EBD6D4">
                <a:alpha val="89803"/>
              </a:srgbClr>
            </a:solidFill>
            <a:ln cap="flat" cmpd="sng" w="25400">
              <a:solidFill>
                <a:srgbClr val="EBD6D4">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6"/>
            <p:cNvSpPr txBox="1"/>
            <p:nvPr/>
          </p:nvSpPr>
          <p:spPr>
            <a:xfrm>
              <a:off x="3655814" y="746153"/>
              <a:ext cx="3203971" cy="3448835"/>
            </a:xfrm>
            <a:prstGeom prst="rect">
              <a:avLst/>
            </a:prstGeom>
            <a:noFill/>
            <a:ln>
              <a:noFill/>
            </a:ln>
          </p:spPr>
          <p:txBody>
            <a:bodyPr anchorCtr="0" anchor="t" bIns="136000" lIns="90675" spcFirstLastPara="1" rIns="120900" wrap="square" tIns="90675">
              <a:noAutofit/>
            </a:bodyPr>
            <a:lstStyle/>
            <a:p>
              <a:pPr indent="-171450" lvl="1" marL="171450" marR="0" rtl="0" algn="l">
                <a:lnSpc>
                  <a:spcPct val="90000"/>
                </a:lnSpc>
                <a:spcBef>
                  <a:spcPts val="0"/>
                </a:spcBef>
                <a:spcAft>
                  <a:spcPts val="0"/>
                </a:spcAft>
                <a:buClr>
                  <a:srgbClr val="000000"/>
                </a:buClr>
                <a:buSzPts val="1700"/>
                <a:buFont typeface="Arial"/>
                <a:buChar char="•"/>
              </a:pPr>
              <a:r>
                <a:rPr b="0" i="0" lang="en-US" sz="1700" u="none" cap="none" strike="noStrike">
                  <a:solidFill>
                    <a:srgbClr val="000000"/>
                  </a:solidFill>
                  <a:latin typeface="Arial"/>
                  <a:ea typeface="Arial"/>
                  <a:cs typeface="Arial"/>
                  <a:sym typeface="Arial"/>
                </a:rPr>
                <a:t>Providing assistive devices such as adaptive keyboards, trackballs, or voice recognition software for students with limited mobility or dexterity. </a:t>
              </a:r>
              <a:endParaRPr/>
            </a:p>
            <a:p>
              <a:pPr indent="-171450" lvl="1" marL="171450" marR="0" rtl="0" algn="l">
                <a:lnSpc>
                  <a:spcPct val="90000"/>
                </a:lnSpc>
                <a:spcBef>
                  <a:spcPts val="255"/>
                </a:spcBef>
                <a:spcAft>
                  <a:spcPts val="0"/>
                </a:spcAft>
                <a:buClr>
                  <a:srgbClr val="000000"/>
                </a:buClr>
                <a:buSzPts val="1700"/>
                <a:buFont typeface="Arial"/>
                <a:buChar char="•"/>
              </a:pPr>
              <a:r>
                <a:rPr b="0" i="0" lang="en-US" sz="1700" u="none" cap="none" strike="noStrike">
                  <a:solidFill>
                    <a:srgbClr val="000000"/>
                  </a:solidFill>
                  <a:latin typeface="Arial"/>
                  <a:ea typeface="Arial"/>
                  <a:cs typeface="Arial"/>
                  <a:sym typeface="Arial"/>
                </a:rPr>
                <a:t>Offering accessible computer stations or adjustable desks to accommodate various physical needs. </a:t>
              </a:r>
              <a:endParaRPr/>
            </a:p>
            <a:p>
              <a:pPr indent="-171450" lvl="1" marL="171450" marR="0" rtl="0" algn="l">
                <a:lnSpc>
                  <a:spcPct val="90000"/>
                </a:lnSpc>
                <a:spcBef>
                  <a:spcPts val="255"/>
                </a:spcBef>
                <a:spcAft>
                  <a:spcPts val="0"/>
                </a:spcAft>
                <a:buClr>
                  <a:srgbClr val="000000"/>
                </a:buClr>
                <a:buSzPts val="1700"/>
                <a:buFont typeface="Arial"/>
                <a:buChar char="•"/>
              </a:pPr>
              <a:r>
                <a:rPr b="0" i="0" lang="en-US" sz="1700" u="none" cap="none" strike="noStrike">
                  <a:solidFill>
                    <a:srgbClr val="000000"/>
                  </a:solidFill>
                  <a:latin typeface="Arial"/>
                  <a:ea typeface="Arial"/>
                  <a:cs typeface="Arial"/>
                  <a:sym typeface="Arial"/>
                </a:rPr>
                <a:t>Providing specialized tools and devices like wheelchairs, walkers, or mobility aids as needed. </a:t>
              </a:r>
              <a:endParaRPr/>
            </a:p>
          </p:txBody>
        </p:sp>
        <p:sp>
          <p:nvSpPr>
            <p:cNvPr id="175" name="Google Shape;175;p6"/>
            <p:cNvSpPr/>
            <p:nvPr/>
          </p:nvSpPr>
          <p:spPr>
            <a:xfrm>
              <a:off x="7308342" y="157555"/>
              <a:ext cx="3203971" cy="588598"/>
            </a:xfrm>
            <a:prstGeom prst="rect">
              <a:avLst/>
            </a:prstGeom>
            <a:solidFill>
              <a:srgbClr val="A4A4A4"/>
            </a:solidFill>
            <a:ln cap="flat" cmpd="sng" w="25400">
              <a:solidFill>
                <a:srgbClr val="A4A4A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6"/>
            <p:cNvSpPr txBox="1"/>
            <p:nvPr/>
          </p:nvSpPr>
          <p:spPr>
            <a:xfrm>
              <a:off x="7308342" y="157555"/>
              <a:ext cx="3203971" cy="588598"/>
            </a:xfrm>
            <a:prstGeom prst="rect">
              <a:avLst/>
            </a:prstGeom>
            <a:noFill/>
            <a:ln>
              <a:noFill/>
            </a:ln>
          </p:spPr>
          <p:txBody>
            <a:bodyPr anchorCtr="0" anchor="ctr" bIns="69075" lIns="120900" spcFirstLastPara="1" rIns="120900" wrap="square" tIns="69075">
              <a:noAutofit/>
            </a:bodyPr>
            <a:lstStyle/>
            <a:p>
              <a:pPr indent="0" lvl="0" marL="0" marR="0" rtl="0" algn="ctr">
                <a:lnSpc>
                  <a:spcPct val="90000"/>
                </a:lnSpc>
                <a:spcBef>
                  <a:spcPts val="0"/>
                </a:spcBef>
                <a:spcAft>
                  <a:spcPts val="0"/>
                </a:spcAft>
                <a:buClr>
                  <a:srgbClr val="000000"/>
                </a:buClr>
                <a:buSzPts val="1700"/>
                <a:buFont typeface="Arial"/>
                <a:buNone/>
              </a:pPr>
              <a:r>
                <a:rPr b="1" i="0" lang="en-US" sz="1700" u="none" cap="none" strike="noStrike">
                  <a:solidFill>
                    <a:schemeClr val="lt1"/>
                  </a:solidFill>
                  <a:latin typeface="Arial"/>
                  <a:ea typeface="Arial"/>
                  <a:cs typeface="Arial"/>
                  <a:sym typeface="Arial"/>
                </a:rPr>
                <a:t>Classroom Modifications: </a:t>
              </a:r>
              <a:endParaRPr b="1" i="0" sz="1700" u="none" cap="none" strike="noStrike">
                <a:solidFill>
                  <a:schemeClr val="lt1"/>
                </a:solidFill>
                <a:latin typeface="Arial"/>
                <a:ea typeface="Arial"/>
                <a:cs typeface="Arial"/>
                <a:sym typeface="Arial"/>
              </a:endParaRPr>
            </a:p>
          </p:txBody>
        </p:sp>
        <p:sp>
          <p:nvSpPr>
            <p:cNvPr id="177" name="Google Shape;177;p6"/>
            <p:cNvSpPr/>
            <p:nvPr/>
          </p:nvSpPr>
          <p:spPr>
            <a:xfrm>
              <a:off x="7308342" y="746153"/>
              <a:ext cx="3203971" cy="3448835"/>
            </a:xfrm>
            <a:prstGeom prst="rect">
              <a:avLst/>
            </a:prstGeom>
            <a:solidFill>
              <a:srgbClr val="DFDFDF">
                <a:alpha val="89803"/>
              </a:srgbClr>
            </a:solidFill>
            <a:ln cap="flat" cmpd="sng" w="25400">
              <a:solidFill>
                <a:srgbClr val="DFDFDF">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6"/>
            <p:cNvSpPr txBox="1"/>
            <p:nvPr/>
          </p:nvSpPr>
          <p:spPr>
            <a:xfrm>
              <a:off x="7308342" y="746153"/>
              <a:ext cx="3203971" cy="3448835"/>
            </a:xfrm>
            <a:prstGeom prst="rect">
              <a:avLst/>
            </a:prstGeom>
            <a:noFill/>
            <a:ln>
              <a:noFill/>
            </a:ln>
          </p:spPr>
          <p:txBody>
            <a:bodyPr anchorCtr="0" anchor="t" bIns="136000" lIns="90675" spcFirstLastPara="1" rIns="120900" wrap="square" tIns="90675">
              <a:noAutofit/>
            </a:bodyPr>
            <a:lstStyle/>
            <a:p>
              <a:pPr indent="-171450" lvl="1" marL="171450" marR="0" rtl="0" algn="l">
                <a:lnSpc>
                  <a:spcPct val="90000"/>
                </a:lnSpc>
                <a:spcBef>
                  <a:spcPts val="0"/>
                </a:spcBef>
                <a:spcAft>
                  <a:spcPts val="0"/>
                </a:spcAft>
                <a:buClr>
                  <a:srgbClr val="000000"/>
                </a:buClr>
                <a:buSzPts val="1700"/>
                <a:buFont typeface="Arial"/>
                <a:buChar char="•"/>
              </a:pPr>
              <a:r>
                <a:rPr b="0" i="0" lang="en-US" sz="1700" u="none" cap="none" strike="noStrike">
                  <a:solidFill>
                    <a:srgbClr val="000000"/>
                  </a:solidFill>
                  <a:latin typeface="Arial"/>
                  <a:ea typeface="Arial"/>
                  <a:cs typeface="Arial"/>
                  <a:sym typeface="Arial"/>
                </a:rPr>
                <a:t>Adapting seating arrangements to accommodate students who use wheelchairs or require specific seating positions. </a:t>
              </a:r>
              <a:endParaRPr/>
            </a:p>
            <a:p>
              <a:pPr indent="-171450" lvl="1" marL="171450" marR="0" rtl="0" algn="l">
                <a:lnSpc>
                  <a:spcPct val="90000"/>
                </a:lnSpc>
                <a:spcBef>
                  <a:spcPts val="255"/>
                </a:spcBef>
                <a:spcAft>
                  <a:spcPts val="0"/>
                </a:spcAft>
                <a:buClr>
                  <a:srgbClr val="000000"/>
                </a:buClr>
                <a:buSzPts val="1700"/>
                <a:buFont typeface="Arial"/>
                <a:buChar char="•"/>
              </a:pPr>
              <a:r>
                <a:rPr b="0" i="0" lang="en-US" sz="1700" u="none" cap="none" strike="noStrike">
                  <a:solidFill>
                    <a:srgbClr val="000000"/>
                  </a:solidFill>
                  <a:latin typeface="Arial"/>
                  <a:ea typeface="Arial"/>
                  <a:cs typeface="Arial"/>
                  <a:sym typeface="Arial"/>
                </a:rPr>
                <a:t>Modifying desks or tables to allow for proper positioning and access for students with physical disabilities. </a:t>
              </a:r>
              <a:endParaRPr/>
            </a:p>
            <a:p>
              <a:pPr indent="-171450" lvl="1" marL="171450" marR="0" rtl="0" algn="l">
                <a:lnSpc>
                  <a:spcPct val="90000"/>
                </a:lnSpc>
                <a:spcBef>
                  <a:spcPts val="255"/>
                </a:spcBef>
                <a:spcAft>
                  <a:spcPts val="0"/>
                </a:spcAft>
                <a:buClr>
                  <a:srgbClr val="000000"/>
                </a:buClr>
                <a:buSzPts val="1700"/>
                <a:buFont typeface="Arial"/>
                <a:buChar char="•"/>
              </a:pPr>
              <a:r>
                <a:rPr b="0" i="0" lang="en-US" sz="1700" u="none" cap="none" strike="noStrike">
                  <a:solidFill>
                    <a:srgbClr val="000000"/>
                  </a:solidFill>
                  <a:latin typeface="Arial"/>
                  <a:ea typeface="Arial"/>
                  <a:cs typeface="Arial"/>
                  <a:sym typeface="Arial"/>
                </a:rPr>
                <a:t>Creating clear pathways and removing physical barriers in the classroom to ensure smooth mobility. </a:t>
              </a:r>
              <a:endParaRPr b="0" i="0" sz="1700" u="none" cap="none" strike="noStrike">
                <a:solidFill>
                  <a:srgbClr val="000000"/>
                </a:solidFill>
                <a:latin typeface="Arial"/>
                <a:ea typeface="Arial"/>
                <a:cs typeface="Arial"/>
                <a:sym typeface="Arial"/>
              </a:endParaRPr>
            </a:p>
          </p:txBody>
        </p:sp>
      </p:grpSp>
      <p:sp>
        <p:nvSpPr>
          <p:cNvPr id="179" name="Google Shape;179;p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1800"/>
              <a:buNone/>
            </a:pPr>
            <a:r>
              <a:t/>
            </a:r>
            <a:endParaRPr/>
          </a:p>
        </p:txBody>
      </p:sp>
      <p:sp>
        <p:nvSpPr>
          <p:cNvPr id="180" name="Google Shape;180;p6"/>
          <p:cNvSpPr txBox="1"/>
          <p:nvPr/>
        </p:nvSpPr>
        <p:spPr>
          <a:xfrm>
            <a:off x="268224" y="365125"/>
            <a:ext cx="11765280" cy="13257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90000"/>
              </a:lnSpc>
              <a:spcBef>
                <a:spcPts val="0"/>
              </a:spcBef>
              <a:spcAft>
                <a:spcPts val="0"/>
              </a:spcAft>
              <a:buClr>
                <a:schemeClr val="dk1"/>
              </a:buClr>
              <a:buSzPts val="1800"/>
              <a:buFont typeface="Calibri"/>
              <a:buNone/>
            </a:pPr>
            <a:r>
              <a:rPr b="1" i="0" lang="en-US" sz="4400" u="none" cap="none" strike="noStrike">
                <a:solidFill>
                  <a:schemeClr val="dk1"/>
                </a:solidFill>
                <a:latin typeface="Arial"/>
                <a:ea typeface="Arial"/>
                <a:cs typeface="Arial"/>
                <a:sym typeface="Arial"/>
              </a:rPr>
              <a:t>Accommodations for Physical Disabilities</a:t>
            </a:r>
            <a:br>
              <a:rPr b="1" i="0" lang="en-US" sz="4400" u="none" cap="none" strike="noStrike">
                <a:solidFill>
                  <a:schemeClr val="dk1"/>
                </a:solidFill>
                <a:latin typeface="Arial"/>
                <a:ea typeface="Arial"/>
                <a:cs typeface="Arial"/>
                <a:sym typeface="Arial"/>
              </a:rPr>
            </a:br>
            <a:r>
              <a:rPr b="1" i="0" lang="en-US" sz="2400" u="none" cap="none" strike="noStrike">
                <a:solidFill>
                  <a:schemeClr val="dk1"/>
                </a:solidFill>
                <a:latin typeface="Arial"/>
                <a:ea typeface="Arial"/>
                <a:cs typeface="Arial"/>
                <a:sym typeface="Arial"/>
              </a:rPr>
              <a:t>(in the classroom/laboratory)</a:t>
            </a:r>
            <a:endParaRPr/>
          </a:p>
        </p:txBody>
      </p:sp>
      <p:sp>
        <p:nvSpPr>
          <p:cNvPr id="181" name="Google Shape;181;p6"/>
          <p:cNvSpPr txBox="1"/>
          <p:nvPr/>
        </p:nvSpPr>
        <p:spPr>
          <a:xfrm>
            <a:off x="0" y="6674039"/>
            <a:ext cx="6117996" cy="18396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0" i="0" lang="en-US" sz="600" u="none" cap="none" strike="noStrike">
                <a:solidFill>
                  <a:srgbClr val="000000"/>
                </a:solidFill>
                <a:latin typeface="Arial"/>
                <a:ea typeface="Arial"/>
                <a:cs typeface="Arial"/>
                <a:sym typeface="Arial"/>
              </a:rPr>
              <a:t>Center for Parent Information and Resources. (n.d.). Physical Disabilities. Retrieved from </a:t>
            </a:r>
            <a:r>
              <a:rPr b="0" i="0" lang="en-US" sz="600" u="sng" cap="none" strike="noStrike">
                <a:solidFill>
                  <a:srgbClr val="000000"/>
                </a:solidFill>
                <a:latin typeface="Arial"/>
                <a:ea typeface="Arial"/>
                <a:cs typeface="Arial"/>
                <a:sym typeface="Arial"/>
                <a:hlinkClick r:id="rId3">
                  <a:extLst>
                    <a:ext uri="{A12FA001-AC4F-418D-AE19-62706E023703}">
                      <ahyp:hlinkClr val="tx"/>
                    </a:ext>
                  </a:extLst>
                </a:hlinkClick>
              </a:rPr>
              <a:t>https://www.parentcenterhub.org/physical-disabilities/</a:t>
            </a:r>
            <a:r>
              <a:rPr b="0" i="0" lang="en-US" sz="600" u="none" cap="none" strike="noStrike">
                <a:solidFill>
                  <a:srgbClr val="000000"/>
                </a:solidFill>
                <a:latin typeface="Arial"/>
                <a:ea typeface="Arial"/>
                <a:cs typeface="Arial"/>
                <a:sym typeface="Arial"/>
              </a:rPr>
              <a:t>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6" name="Shape 186"/>
        <p:cNvGrpSpPr/>
        <p:nvPr/>
      </p:nvGrpSpPr>
      <p:grpSpPr>
        <a:xfrm>
          <a:off x="0" y="0"/>
          <a:ext cx="0" cy="0"/>
          <a:chOff x="0" y="0"/>
          <a:chExt cx="0" cy="0"/>
        </a:xfrm>
      </p:grpSpPr>
      <p:grpSp>
        <p:nvGrpSpPr>
          <p:cNvPr id="187" name="Google Shape;187;p7"/>
          <p:cNvGrpSpPr/>
          <p:nvPr/>
        </p:nvGrpSpPr>
        <p:grpSpPr>
          <a:xfrm>
            <a:off x="363567" y="2299367"/>
            <a:ext cx="11530180" cy="3951539"/>
            <a:chOff x="4338" y="241968"/>
            <a:chExt cx="11530180" cy="3951539"/>
          </a:xfrm>
        </p:grpSpPr>
        <p:sp>
          <p:nvSpPr>
            <p:cNvPr id="188" name="Google Shape;188;p7"/>
            <p:cNvSpPr/>
            <p:nvPr/>
          </p:nvSpPr>
          <p:spPr>
            <a:xfrm>
              <a:off x="4338" y="241968"/>
              <a:ext cx="2608638" cy="483231"/>
            </a:xfrm>
            <a:prstGeom prst="rect">
              <a:avLst/>
            </a:prstGeom>
            <a:solidFill>
              <a:schemeClr val="accent2"/>
            </a:solidFill>
            <a:ln cap="flat" cmpd="sng" w="2540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7"/>
            <p:cNvSpPr txBox="1"/>
            <p:nvPr/>
          </p:nvSpPr>
          <p:spPr>
            <a:xfrm>
              <a:off x="4338" y="241968"/>
              <a:ext cx="2608638" cy="483231"/>
            </a:xfrm>
            <a:prstGeom prst="rect">
              <a:avLst/>
            </a:prstGeom>
            <a:noFill/>
            <a:ln>
              <a:noFill/>
            </a:ln>
          </p:spPr>
          <p:txBody>
            <a:bodyPr anchorCtr="0" anchor="ctr" bIns="56875" lIns="99550" spcFirstLastPara="1" rIns="99550" wrap="square" tIns="56875">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Accessible Workspace: </a:t>
              </a:r>
              <a:endParaRPr b="1" i="0" sz="1400" u="none" cap="none" strike="noStrike">
                <a:solidFill>
                  <a:schemeClr val="lt1"/>
                </a:solidFill>
                <a:latin typeface="Arial"/>
                <a:ea typeface="Arial"/>
                <a:cs typeface="Arial"/>
                <a:sym typeface="Arial"/>
              </a:endParaRPr>
            </a:p>
          </p:txBody>
        </p:sp>
        <p:sp>
          <p:nvSpPr>
            <p:cNvPr id="190" name="Google Shape;190;p7"/>
            <p:cNvSpPr/>
            <p:nvPr/>
          </p:nvSpPr>
          <p:spPr>
            <a:xfrm>
              <a:off x="4338" y="725200"/>
              <a:ext cx="2608638" cy="3468307"/>
            </a:xfrm>
            <a:prstGeom prst="rect">
              <a:avLst/>
            </a:prstGeom>
            <a:solidFill>
              <a:srgbClr val="F7D5CB">
                <a:alpha val="89803"/>
              </a:srgbClr>
            </a:solidFill>
            <a:ln cap="flat" cmpd="sng" w="25400">
              <a:solidFill>
                <a:srgbClr val="F7D5CB">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7"/>
            <p:cNvSpPr txBox="1"/>
            <p:nvPr/>
          </p:nvSpPr>
          <p:spPr>
            <a:xfrm>
              <a:off x="4338" y="725200"/>
              <a:ext cx="2608638" cy="3468307"/>
            </a:xfrm>
            <a:prstGeom prst="rect">
              <a:avLst/>
            </a:prstGeom>
            <a:noFill/>
            <a:ln>
              <a:noFill/>
            </a:ln>
          </p:spPr>
          <p:txBody>
            <a:bodyPr anchorCtr="0" anchor="t" bIns="112000" lIns="74675" spcFirstLastPara="1" rIns="99550" wrap="square" tIns="74675">
              <a:noAutofit/>
            </a:bodyPr>
            <a:lstStyle/>
            <a:p>
              <a:pPr indent="-114300" lvl="1" marL="114300" marR="0" rtl="0" algn="l">
                <a:lnSpc>
                  <a:spcPct val="9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Providing accessible parking spaces close to the entrance. </a:t>
              </a:r>
              <a:endParaRPr/>
            </a:p>
            <a:p>
              <a:pPr indent="-114300" lvl="1" marL="114300" marR="0" rtl="0" algn="l">
                <a:lnSpc>
                  <a:spcPct val="90000"/>
                </a:lnSpc>
                <a:spcBef>
                  <a:spcPts val="21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Ensuring the workspace is on an accessible floor with ramps or elevators. </a:t>
              </a:r>
              <a:endParaRPr/>
            </a:p>
            <a:p>
              <a:pPr indent="-114300" lvl="1" marL="114300" marR="0" rtl="0" algn="l">
                <a:lnSpc>
                  <a:spcPct val="90000"/>
                </a:lnSpc>
                <a:spcBef>
                  <a:spcPts val="21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Modifying doorways and hallways to accommodate wheelchairs or mobility devices. </a:t>
              </a:r>
              <a:endParaRPr/>
            </a:p>
            <a:p>
              <a:pPr indent="-114300" lvl="1" marL="114300" marR="0" rtl="0" algn="l">
                <a:lnSpc>
                  <a:spcPct val="90000"/>
                </a:lnSpc>
                <a:spcBef>
                  <a:spcPts val="21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Installing adjustable-height workstations or desks to accommodate different needs. </a:t>
              </a:r>
              <a:endParaRPr/>
            </a:p>
          </p:txBody>
        </p:sp>
        <p:sp>
          <p:nvSpPr>
            <p:cNvPr id="192" name="Google Shape;192;p7"/>
            <p:cNvSpPr/>
            <p:nvPr/>
          </p:nvSpPr>
          <p:spPr>
            <a:xfrm>
              <a:off x="2978185" y="241968"/>
              <a:ext cx="2608638" cy="483231"/>
            </a:xfrm>
            <a:prstGeom prst="rect">
              <a:avLst/>
            </a:prstGeom>
            <a:solidFill>
              <a:srgbClr val="D07A5B"/>
            </a:solidFill>
            <a:ln cap="flat" cmpd="sng" w="25400">
              <a:solidFill>
                <a:srgbClr val="D07A5B"/>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7"/>
            <p:cNvSpPr txBox="1"/>
            <p:nvPr/>
          </p:nvSpPr>
          <p:spPr>
            <a:xfrm>
              <a:off x="2978185" y="241968"/>
              <a:ext cx="2608638" cy="483231"/>
            </a:xfrm>
            <a:prstGeom prst="rect">
              <a:avLst/>
            </a:prstGeom>
            <a:noFill/>
            <a:ln>
              <a:noFill/>
            </a:ln>
          </p:spPr>
          <p:txBody>
            <a:bodyPr anchorCtr="0" anchor="ctr" bIns="56875" lIns="99550" spcFirstLastPara="1" rIns="99550" wrap="square" tIns="56875">
              <a:noAutofit/>
            </a:bodyPr>
            <a:lstStyle/>
            <a:p>
              <a:pPr indent="0" lvl="0" marL="0" marR="0" rtl="0" algn="ctr">
                <a:lnSpc>
                  <a:spcPct val="90000"/>
                </a:lnSpc>
                <a:spcBef>
                  <a:spcPts val="0"/>
                </a:spcBef>
                <a:spcAft>
                  <a:spcPts val="0"/>
                </a:spcAft>
                <a:buClr>
                  <a:srgbClr val="000000"/>
                </a:buClr>
                <a:buSzPts val="1400"/>
                <a:buFont typeface="Arial"/>
                <a:buNone/>
              </a:pPr>
              <a:r>
                <a:rPr b="1" i="0" lang="en-US" sz="1400" u="none" cap="none" strike="noStrike">
                  <a:solidFill>
                    <a:schemeClr val="lt1"/>
                  </a:solidFill>
                  <a:latin typeface="Arial"/>
                  <a:ea typeface="Arial"/>
                  <a:cs typeface="Arial"/>
                  <a:sym typeface="Arial"/>
                </a:rPr>
                <a:t>Assistive Technology and Equipment: </a:t>
              </a:r>
              <a:endParaRPr b="1" i="0" sz="1400" u="none" cap="none" strike="noStrike">
                <a:solidFill>
                  <a:schemeClr val="lt1"/>
                </a:solidFill>
                <a:latin typeface="Arial"/>
                <a:ea typeface="Arial"/>
                <a:cs typeface="Arial"/>
                <a:sym typeface="Arial"/>
              </a:endParaRPr>
            </a:p>
          </p:txBody>
        </p:sp>
        <p:sp>
          <p:nvSpPr>
            <p:cNvPr id="194" name="Google Shape;194;p7"/>
            <p:cNvSpPr/>
            <p:nvPr/>
          </p:nvSpPr>
          <p:spPr>
            <a:xfrm>
              <a:off x="2978185" y="725200"/>
              <a:ext cx="2608638" cy="3468307"/>
            </a:xfrm>
            <a:prstGeom prst="rect">
              <a:avLst/>
            </a:prstGeom>
            <a:solidFill>
              <a:srgbClr val="EFD6D1">
                <a:alpha val="89803"/>
              </a:srgbClr>
            </a:solidFill>
            <a:ln cap="flat" cmpd="sng" w="25400">
              <a:solidFill>
                <a:srgbClr val="EFD6D1">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7"/>
            <p:cNvSpPr txBox="1"/>
            <p:nvPr/>
          </p:nvSpPr>
          <p:spPr>
            <a:xfrm>
              <a:off x="2978185" y="725200"/>
              <a:ext cx="2608638" cy="3468307"/>
            </a:xfrm>
            <a:prstGeom prst="rect">
              <a:avLst/>
            </a:prstGeom>
            <a:noFill/>
            <a:ln>
              <a:noFill/>
            </a:ln>
          </p:spPr>
          <p:txBody>
            <a:bodyPr anchorCtr="0" anchor="t" bIns="112000" lIns="74675" spcFirstLastPara="1" rIns="99550" wrap="square" tIns="74675">
              <a:noAutofit/>
            </a:bodyPr>
            <a:lstStyle/>
            <a:p>
              <a:pPr indent="-114300" lvl="1" marL="114300" marR="0" rtl="0" algn="l">
                <a:lnSpc>
                  <a:spcPct val="9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Providing ergonomic chairs, keyboards, and mice to support comfort and reduce strain. </a:t>
              </a:r>
              <a:endParaRPr/>
            </a:p>
            <a:p>
              <a:pPr indent="-114300" lvl="1" marL="114300" marR="0" rtl="0" algn="l">
                <a:lnSpc>
                  <a:spcPct val="90000"/>
                </a:lnSpc>
                <a:spcBef>
                  <a:spcPts val="21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Offering speech recognition software or alternative input devices for individuals with limited mobility or dexterity. </a:t>
              </a:r>
              <a:endParaRPr/>
            </a:p>
            <a:p>
              <a:pPr indent="-114300" lvl="1" marL="114300" marR="0" rtl="0" algn="l">
                <a:lnSpc>
                  <a:spcPct val="90000"/>
                </a:lnSpc>
                <a:spcBef>
                  <a:spcPts val="21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Installing specialized equipment, such as screen readers or braille displays, for employees with visual impairments. </a:t>
              </a:r>
              <a:endParaRPr/>
            </a:p>
            <a:p>
              <a:pPr indent="-114300" lvl="1" marL="114300" marR="0" rtl="0" algn="l">
                <a:lnSpc>
                  <a:spcPct val="90000"/>
                </a:lnSpc>
                <a:spcBef>
                  <a:spcPts val="21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Providing assistive devices like reachers or grab bars to enhance independent movement and accessibility. </a:t>
              </a:r>
              <a:endParaRPr/>
            </a:p>
          </p:txBody>
        </p:sp>
        <p:sp>
          <p:nvSpPr>
            <p:cNvPr id="196" name="Google Shape;196;p7"/>
            <p:cNvSpPr/>
            <p:nvPr/>
          </p:nvSpPr>
          <p:spPr>
            <a:xfrm>
              <a:off x="5952033" y="241968"/>
              <a:ext cx="2608638" cy="483231"/>
            </a:xfrm>
            <a:prstGeom prst="rect">
              <a:avLst/>
            </a:prstGeom>
            <a:solidFill>
              <a:srgbClr val="B88881"/>
            </a:solidFill>
            <a:ln cap="flat" cmpd="sng" w="25400">
              <a:solidFill>
                <a:srgbClr val="B8888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7"/>
            <p:cNvSpPr txBox="1"/>
            <p:nvPr/>
          </p:nvSpPr>
          <p:spPr>
            <a:xfrm>
              <a:off x="5952033" y="241968"/>
              <a:ext cx="2608638" cy="483231"/>
            </a:xfrm>
            <a:prstGeom prst="rect">
              <a:avLst/>
            </a:prstGeom>
            <a:noFill/>
            <a:ln>
              <a:noFill/>
            </a:ln>
          </p:spPr>
          <p:txBody>
            <a:bodyPr anchorCtr="0" anchor="ctr" bIns="56875" lIns="99550" spcFirstLastPara="1" rIns="99550" wrap="square" tIns="56875">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Workstation Modifications: </a:t>
              </a:r>
              <a:endParaRPr/>
            </a:p>
          </p:txBody>
        </p:sp>
        <p:sp>
          <p:nvSpPr>
            <p:cNvPr id="198" name="Google Shape;198;p7"/>
            <p:cNvSpPr/>
            <p:nvPr/>
          </p:nvSpPr>
          <p:spPr>
            <a:xfrm>
              <a:off x="5952033" y="725200"/>
              <a:ext cx="2608638" cy="3468307"/>
            </a:xfrm>
            <a:prstGeom prst="rect">
              <a:avLst/>
            </a:prstGeom>
            <a:solidFill>
              <a:srgbClr val="E8D9D7">
                <a:alpha val="89803"/>
              </a:srgbClr>
            </a:solidFill>
            <a:ln cap="flat" cmpd="sng" w="25400">
              <a:solidFill>
                <a:srgbClr val="E8D9D7">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7"/>
            <p:cNvSpPr txBox="1"/>
            <p:nvPr/>
          </p:nvSpPr>
          <p:spPr>
            <a:xfrm>
              <a:off x="5952033" y="725200"/>
              <a:ext cx="2608638" cy="3468307"/>
            </a:xfrm>
            <a:prstGeom prst="rect">
              <a:avLst/>
            </a:prstGeom>
            <a:noFill/>
            <a:ln>
              <a:noFill/>
            </a:ln>
          </p:spPr>
          <p:txBody>
            <a:bodyPr anchorCtr="0" anchor="t" bIns="112000" lIns="74675" spcFirstLastPara="1" rIns="99550" wrap="square" tIns="74675">
              <a:noAutofit/>
            </a:bodyPr>
            <a:lstStyle/>
            <a:p>
              <a:pPr indent="-114300" lvl="1" marL="114300" marR="0" rtl="0" algn="l">
                <a:lnSpc>
                  <a:spcPct val="9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Adjusting the height and placement of desks, tables, and equipment to accommodate wheelchair users. </a:t>
              </a:r>
              <a:endParaRPr/>
            </a:p>
            <a:p>
              <a:pPr indent="-114300" lvl="1" marL="114300" marR="0" rtl="0" algn="l">
                <a:lnSpc>
                  <a:spcPct val="90000"/>
                </a:lnSpc>
                <a:spcBef>
                  <a:spcPts val="21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Installing handrails and grab bars in restrooms and other common areas. </a:t>
              </a:r>
              <a:endParaRPr/>
            </a:p>
            <a:p>
              <a:pPr indent="-114300" lvl="1" marL="114300" marR="0" rtl="0" algn="l">
                <a:lnSpc>
                  <a:spcPct val="90000"/>
                </a:lnSpc>
                <a:spcBef>
                  <a:spcPts val="21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Creating clear pathways and removing obstacles to ensure smooth mobility within the workspace. </a:t>
              </a:r>
              <a:endParaRPr/>
            </a:p>
            <a:p>
              <a:pPr indent="-114300" lvl="1" marL="114300" marR="0" rtl="0" algn="l">
                <a:lnSpc>
                  <a:spcPct val="90000"/>
                </a:lnSpc>
                <a:spcBef>
                  <a:spcPts val="21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Ensuring the availability of adjustable lighting and glare reduction measures for employees with visual sensitivities. </a:t>
              </a:r>
              <a:endParaRPr/>
            </a:p>
          </p:txBody>
        </p:sp>
        <p:sp>
          <p:nvSpPr>
            <p:cNvPr id="200" name="Google Shape;200;p7"/>
            <p:cNvSpPr/>
            <p:nvPr/>
          </p:nvSpPr>
          <p:spPr>
            <a:xfrm>
              <a:off x="8925880" y="241968"/>
              <a:ext cx="2608638" cy="483231"/>
            </a:xfrm>
            <a:prstGeom prst="rect">
              <a:avLst/>
            </a:prstGeom>
            <a:solidFill>
              <a:srgbClr val="A4A4A4"/>
            </a:solidFill>
            <a:ln cap="flat" cmpd="sng" w="25400">
              <a:solidFill>
                <a:srgbClr val="A4A4A4"/>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7"/>
            <p:cNvSpPr txBox="1"/>
            <p:nvPr/>
          </p:nvSpPr>
          <p:spPr>
            <a:xfrm>
              <a:off x="8925880" y="241968"/>
              <a:ext cx="2608638" cy="483231"/>
            </a:xfrm>
            <a:prstGeom prst="rect">
              <a:avLst/>
            </a:prstGeom>
            <a:noFill/>
            <a:ln>
              <a:noFill/>
            </a:ln>
          </p:spPr>
          <p:txBody>
            <a:bodyPr anchorCtr="0" anchor="ctr" bIns="56875" lIns="99550" spcFirstLastPara="1" rIns="99550" wrap="square" tIns="56875">
              <a:noAutofit/>
            </a:bodyPr>
            <a:lstStyle/>
            <a:p>
              <a:pPr indent="0" lvl="0" marL="0" marR="0" rtl="0" algn="ctr">
                <a:lnSpc>
                  <a:spcPct val="90000"/>
                </a:lnSpc>
                <a:spcBef>
                  <a:spcPts val="0"/>
                </a:spcBef>
                <a:spcAft>
                  <a:spcPts val="0"/>
                </a:spcAft>
                <a:buClr>
                  <a:srgbClr val="000000"/>
                </a:buClr>
                <a:buSzPts val="1400"/>
                <a:buFont typeface="Arial"/>
                <a:buNone/>
              </a:pPr>
              <a:r>
                <a:rPr b="0" i="0" lang="en-US" sz="1400" u="none" cap="none" strike="noStrike">
                  <a:solidFill>
                    <a:schemeClr val="lt1"/>
                  </a:solidFill>
                  <a:latin typeface="Arial"/>
                  <a:ea typeface="Arial"/>
                  <a:cs typeface="Arial"/>
                  <a:sym typeface="Arial"/>
                </a:rPr>
                <a:t>Flexible Work Arrangements: </a:t>
              </a:r>
              <a:endParaRPr b="0" i="0" sz="1400" u="none" cap="none" strike="noStrike">
                <a:solidFill>
                  <a:schemeClr val="lt1"/>
                </a:solidFill>
                <a:latin typeface="Arial"/>
                <a:ea typeface="Arial"/>
                <a:cs typeface="Arial"/>
                <a:sym typeface="Arial"/>
              </a:endParaRPr>
            </a:p>
          </p:txBody>
        </p:sp>
        <p:sp>
          <p:nvSpPr>
            <p:cNvPr id="202" name="Google Shape;202;p7"/>
            <p:cNvSpPr/>
            <p:nvPr/>
          </p:nvSpPr>
          <p:spPr>
            <a:xfrm>
              <a:off x="8925880" y="725200"/>
              <a:ext cx="2608638" cy="3468307"/>
            </a:xfrm>
            <a:prstGeom prst="rect">
              <a:avLst/>
            </a:prstGeom>
            <a:solidFill>
              <a:srgbClr val="DFDFDF">
                <a:alpha val="89803"/>
              </a:srgbClr>
            </a:solidFill>
            <a:ln cap="flat" cmpd="sng" w="25400">
              <a:solidFill>
                <a:srgbClr val="DFDFDF">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7"/>
            <p:cNvSpPr txBox="1"/>
            <p:nvPr/>
          </p:nvSpPr>
          <p:spPr>
            <a:xfrm>
              <a:off x="8925880" y="725200"/>
              <a:ext cx="2608638" cy="3468307"/>
            </a:xfrm>
            <a:prstGeom prst="rect">
              <a:avLst/>
            </a:prstGeom>
            <a:noFill/>
            <a:ln>
              <a:noFill/>
            </a:ln>
          </p:spPr>
          <p:txBody>
            <a:bodyPr anchorCtr="0" anchor="t" bIns="112000" lIns="74675" spcFirstLastPara="1" rIns="99550" wrap="square" tIns="74675">
              <a:noAutofit/>
            </a:bodyPr>
            <a:lstStyle/>
            <a:p>
              <a:pPr indent="-114300" lvl="1" marL="114300" marR="0" rtl="0" algn="l">
                <a:lnSpc>
                  <a:spcPct val="90000"/>
                </a:lnSpc>
                <a:spcBef>
                  <a:spcPts val="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Allowing flexible work hours or remote work options to accommodate medical appointments or mobility limitations. </a:t>
              </a:r>
              <a:endParaRPr/>
            </a:p>
            <a:p>
              <a:pPr indent="-114300" lvl="1" marL="114300" marR="0" rtl="0" algn="l">
                <a:lnSpc>
                  <a:spcPct val="90000"/>
                </a:lnSpc>
                <a:spcBef>
                  <a:spcPts val="21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Offering teleconferencing or video conferencing tools to facilitate remote collaboration. </a:t>
              </a:r>
              <a:endParaRPr/>
            </a:p>
            <a:p>
              <a:pPr indent="-114300" lvl="1" marL="114300" marR="0" rtl="0" algn="l">
                <a:lnSpc>
                  <a:spcPct val="90000"/>
                </a:lnSpc>
                <a:spcBef>
                  <a:spcPts val="210"/>
                </a:spcBef>
                <a:spcAft>
                  <a:spcPts val="0"/>
                </a:spcAft>
                <a:buClr>
                  <a:srgbClr val="000000"/>
                </a:buClr>
                <a:buSzPts val="1400"/>
                <a:buFont typeface="Arial"/>
                <a:buChar char="•"/>
              </a:pPr>
              <a:r>
                <a:rPr b="0" i="0" lang="en-US" sz="1400" u="none" cap="none" strike="noStrike">
                  <a:solidFill>
                    <a:srgbClr val="000000"/>
                  </a:solidFill>
                  <a:latin typeface="Arial"/>
                  <a:ea typeface="Arial"/>
                  <a:cs typeface="Arial"/>
                  <a:sym typeface="Arial"/>
                </a:rPr>
                <a:t>Modifying work schedules or job responsibilities to suit the employee's physical abilities and limitations. </a:t>
              </a:r>
              <a:endParaRPr/>
            </a:p>
          </p:txBody>
        </p:sp>
      </p:grpSp>
      <p:sp>
        <p:nvSpPr>
          <p:cNvPr id="204" name="Google Shape;204;p7"/>
          <p:cNvSpPr txBox="1"/>
          <p:nvPr/>
        </p:nvSpPr>
        <p:spPr>
          <a:xfrm>
            <a:off x="268224" y="365125"/>
            <a:ext cx="11765280" cy="132570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rmAutofit/>
          </a:bodyPr>
          <a:lstStyle/>
          <a:p>
            <a:pPr indent="0" lvl="0" marL="0" marR="0" rtl="0" algn="ctr">
              <a:lnSpc>
                <a:spcPct val="90000"/>
              </a:lnSpc>
              <a:spcBef>
                <a:spcPts val="0"/>
              </a:spcBef>
              <a:spcAft>
                <a:spcPts val="600"/>
              </a:spcAft>
              <a:buClr>
                <a:schemeClr val="dk1"/>
              </a:buClr>
              <a:buSzPts val="1800"/>
              <a:buFont typeface="Calibri"/>
              <a:buNone/>
            </a:pPr>
            <a:r>
              <a:rPr b="1" i="0" lang="en-US" sz="4400" u="none" cap="none" strike="noStrike">
                <a:solidFill>
                  <a:schemeClr val="dk1"/>
                </a:solidFill>
                <a:latin typeface="Arial"/>
                <a:ea typeface="Arial"/>
                <a:cs typeface="Arial"/>
                <a:sym typeface="Arial"/>
              </a:rPr>
              <a:t>Accommodations for Physical Disabilities</a:t>
            </a:r>
            <a:br>
              <a:rPr b="1" i="0" lang="en-US" sz="4400" u="none" cap="none" strike="noStrike">
                <a:solidFill>
                  <a:schemeClr val="dk1"/>
                </a:solidFill>
                <a:latin typeface="Arial"/>
                <a:ea typeface="Arial"/>
                <a:cs typeface="Arial"/>
                <a:sym typeface="Arial"/>
              </a:rPr>
            </a:br>
            <a:r>
              <a:rPr b="1" i="0" lang="en-US" sz="2400" u="none" cap="none" strike="noStrike">
                <a:solidFill>
                  <a:schemeClr val="dk1"/>
                </a:solidFill>
                <a:latin typeface="Arial"/>
                <a:ea typeface="Arial"/>
                <a:cs typeface="Arial"/>
                <a:sym typeface="Arial"/>
              </a:rPr>
              <a:t>(in the workplace)</a:t>
            </a:r>
            <a:endParaRPr/>
          </a:p>
        </p:txBody>
      </p:sp>
      <p:sp>
        <p:nvSpPr>
          <p:cNvPr id="205" name="Google Shape;205;p7"/>
          <p:cNvSpPr txBox="1"/>
          <p:nvPr/>
        </p:nvSpPr>
        <p:spPr>
          <a:xfrm>
            <a:off x="0" y="6647290"/>
            <a:ext cx="6885830" cy="183961"/>
          </a:xfrm>
          <a:prstGeom prst="rect">
            <a:avLst/>
          </a:prstGeom>
          <a:noFill/>
          <a:ln>
            <a:noFill/>
          </a:ln>
        </p:spPr>
        <p:txBody>
          <a:bodyPr anchorCtr="0" anchor="t" bIns="45700" lIns="91425" spcFirstLastPara="1" rIns="91425" wrap="square" tIns="45700">
            <a:spAutoFit/>
          </a:bodyPr>
          <a:lstStyle/>
          <a:p>
            <a:pPr indent="0" lvl="0" marL="0" marR="0" rtl="0" algn="l">
              <a:lnSpc>
                <a:spcPct val="107000"/>
              </a:lnSpc>
              <a:spcBef>
                <a:spcPts val="0"/>
              </a:spcBef>
              <a:spcAft>
                <a:spcPts val="0"/>
              </a:spcAft>
              <a:buNone/>
            </a:pPr>
            <a:r>
              <a:rPr b="0" i="0" lang="en-US" sz="600" u="none" cap="none" strike="noStrike">
                <a:solidFill>
                  <a:srgbClr val="000000"/>
                </a:solidFill>
                <a:latin typeface="Arial"/>
                <a:ea typeface="Arial"/>
                <a:cs typeface="Arial"/>
                <a:sym typeface="Arial"/>
              </a:rPr>
              <a:t>Job Accommodation Network (JAN). (n.d.). Accommodation and Compliance Series: Employees with Physical Disabilities. Retrieved from </a:t>
            </a:r>
            <a:r>
              <a:rPr b="0" i="0" lang="en-US" sz="600" u="sng" cap="none" strike="noStrike">
                <a:solidFill>
                  <a:srgbClr val="000000"/>
                </a:solidFill>
                <a:latin typeface="Arial"/>
                <a:ea typeface="Arial"/>
                <a:cs typeface="Arial"/>
                <a:sym typeface="Arial"/>
                <a:hlinkClick r:id="rId3">
                  <a:extLst>
                    <a:ext uri="{A12FA001-AC4F-418D-AE19-62706E023703}">
                      <ahyp:hlinkClr val="tx"/>
                    </a:ext>
                  </a:extLst>
                </a:hlinkClick>
              </a:rPr>
              <a:t>https://askjan.org/disabilities/Physical.cfm</a:t>
            </a:r>
            <a:r>
              <a:rPr b="0" i="0" lang="en-US" sz="600" u="none" cap="none" strike="noStrike">
                <a:solidFill>
                  <a:srgbClr val="000000"/>
                </a:solidFill>
                <a:latin typeface="Arial"/>
                <a:ea typeface="Arial"/>
                <a:cs typeface="Arial"/>
                <a:sym typeface="Arial"/>
              </a:rPr>
              <a:t>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9" name="Shape 209"/>
        <p:cNvGrpSpPr/>
        <p:nvPr/>
      </p:nvGrpSpPr>
      <p:grpSpPr>
        <a:xfrm>
          <a:off x="0" y="0"/>
          <a:ext cx="0" cy="0"/>
          <a:chOff x="0" y="0"/>
          <a:chExt cx="0" cy="0"/>
        </a:xfrm>
      </p:grpSpPr>
      <p:sp>
        <p:nvSpPr>
          <p:cNvPr id="210" name="Google Shape;210;p23"/>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1" name="Google Shape;211;p23"/>
          <p:cNvSpPr/>
          <p:nvPr/>
        </p:nvSpPr>
        <p:spPr>
          <a:xfrm flipH="1">
            <a:off x="8576720" y="3335867"/>
            <a:ext cx="3291840" cy="3200400"/>
          </a:xfrm>
          <a:prstGeom prst="rtTriangle">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2" name="Google Shape;212;p23"/>
          <p:cNvSpPr/>
          <p:nvPr/>
        </p:nvSpPr>
        <p:spPr>
          <a:xfrm>
            <a:off x="641774" y="623275"/>
            <a:ext cx="10905053" cy="5607882"/>
          </a:xfrm>
          <a:prstGeom prst="rect">
            <a:avLst/>
          </a:prstGeom>
          <a:noFill/>
          <a:ln cap="flat" cmpd="sng" w="19050">
            <a:solidFill>
              <a:srgbClr val="3F3F3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13" name="Google Shape;213;p23"/>
          <p:cNvSpPr txBox="1"/>
          <p:nvPr>
            <p:ph type="title"/>
          </p:nvPr>
        </p:nvSpPr>
        <p:spPr>
          <a:xfrm>
            <a:off x="965200" y="1383527"/>
            <a:ext cx="6117158" cy="4175166"/>
          </a:xfrm>
          <a:prstGeom prst="rect">
            <a:avLst/>
          </a:prstGeom>
          <a:noFill/>
          <a:ln>
            <a:noFill/>
          </a:ln>
        </p:spPr>
        <p:txBody>
          <a:bodyPr anchorCtr="0" anchor="ctr" bIns="45700" lIns="91425" spcFirstLastPara="1" rIns="91425" wrap="square" tIns="45700">
            <a:normAutofit/>
          </a:bodyPr>
          <a:lstStyle/>
          <a:p>
            <a:pPr indent="0" lvl="0" marL="0" rtl="0" algn="r">
              <a:lnSpc>
                <a:spcPct val="90000"/>
              </a:lnSpc>
              <a:spcBef>
                <a:spcPts val="0"/>
              </a:spcBef>
              <a:spcAft>
                <a:spcPts val="0"/>
              </a:spcAft>
              <a:buSzPts val="6000"/>
              <a:buNone/>
            </a:pPr>
            <a:r>
              <a:rPr lang="en-US" sz="9600">
                <a:solidFill>
                  <a:schemeClr val="dk1"/>
                </a:solidFill>
                <a:latin typeface="Arial"/>
                <a:ea typeface="Arial"/>
                <a:cs typeface="Arial"/>
                <a:sym typeface="Arial"/>
              </a:rPr>
              <a:t>Sensory Disabilities</a:t>
            </a:r>
            <a:endParaRPr/>
          </a:p>
        </p:txBody>
      </p:sp>
      <p:sp>
        <p:nvSpPr>
          <p:cNvPr id="214" name="Google Shape;214;p23"/>
          <p:cNvSpPr txBox="1"/>
          <p:nvPr>
            <p:ph idx="1" type="body"/>
          </p:nvPr>
        </p:nvSpPr>
        <p:spPr>
          <a:xfrm>
            <a:off x="7986955" y="2573422"/>
            <a:ext cx="3113064" cy="179537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1000"/>
              </a:spcBef>
              <a:spcAft>
                <a:spcPts val="0"/>
              </a:spcAft>
              <a:buSzPts val="2400"/>
              <a:buNone/>
            </a:pPr>
            <a:r>
              <a:rPr lang="en-US">
                <a:solidFill>
                  <a:schemeClr val="dk1"/>
                </a:solidFill>
                <a:latin typeface="Arial"/>
                <a:ea typeface="Arial"/>
                <a:cs typeface="Arial"/>
                <a:sym typeface="Arial"/>
              </a:rPr>
              <a:t>Overview &amp; Discussion</a:t>
            </a:r>
            <a:endParaRPr/>
          </a:p>
        </p:txBody>
      </p:sp>
      <p:cxnSp>
        <p:nvCxnSpPr>
          <p:cNvPr id="215" name="Google Shape;215;p23"/>
          <p:cNvCxnSpPr/>
          <p:nvPr/>
        </p:nvCxnSpPr>
        <p:spPr>
          <a:xfrm>
            <a:off x="7534656" y="1852863"/>
            <a:ext cx="0" cy="3236495"/>
          </a:xfrm>
          <a:prstGeom prst="straightConnector1">
            <a:avLst/>
          </a:prstGeom>
          <a:noFill/>
          <a:ln cap="sq" cmpd="sng" w="19050">
            <a:solidFill>
              <a:srgbClr val="3F3F3F"/>
            </a:solidFill>
            <a:prstDash val="solid"/>
            <a:round/>
            <a:headEnd len="sm" w="sm" type="none"/>
            <a:tailEnd len="sm" w="sm" type="none"/>
          </a:ln>
        </p:spPr>
      </p:cxn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20" name="Shape 220"/>
        <p:cNvGrpSpPr/>
        <p:nvPr/>
      </p:nvGrpSpPr>
      <p:grpSpPr>
        <a:xfrm>
          <a:off x="0" y="0"/>
          <a:ext cx="0" cy="0"/>
          <a:chOff x="0" y="0"/>
          <a:chExt cx="0" cy="0"/>
        </a:xfrm>
      </p:grpSpPr>
      <p:sp>
        <p:nvSpPr>
          <p:cNvPr id="221" name="Google Shape;221;p24"/>
          <p:cNvSpPr/>
          <p:nvPr/>
        </p:nvSpPr>
        <p:spPr>
          <a:xfrm>
            <a:off x="0" y="0"/>
            <a:ext cx="12191999" cy="6857365"/>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nvGrpSpPr>
          <p:cNvPr id="222" name="Google Shape;222;p24"/>
          <p:cNvGrpSpPr/>
          <p:nvPr/>
        </p:nvGrpSpPr>
        <p:grpSpPr>
          <a:xfrm>
            <a:off x="4" y="1216597"/>
            <a:ext cx="731521" cy="673460"/>
            <a:chOff x="3940602" y="308034"/>
            <a:chExt cx="2116791" cy="3428999"/>
          </a:xfrm>
        </p:grpSpPr>
        <p:sp>
          <p:nvSpPr>
            <p:cNvPr id="223" name="Google Shape;223;p24"/>
            <p:cNvSpPr/>
            <p:nvPr/>
          </p:nvSpPr>
          <p:spPr>
            <a:xfrm>
              <a:off x="3940602"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4" name="Google Shape;224;p24"/>
            <p:cNvSpPr/>
            <p:nvPr/>
          </p:nvSpPr>
          <p:spPr>
            <a:xfrm>
              <a:off x="4715626"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5" name="Google Shape;225;p24"/>
            <p:cNvSpPr/>
            <p:nvPr/>
          </p:nvSpPr>
          <p:spPr>
            <a:xfrm>
              <a:off x="5490650" y="308034"/>
              <a:ext cx="566743" cy="3428999"/>
            </a:xfrm>
            <a:prstGeom prst="rect">
              <a:avLst/>
            </a:prstGeom>
            <a:solidFill>
              <a:schemeClr val="accent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grpSp>
      <p:sp>
        <p:nvSpPr>
          <p:cNvPr id="226" name="Google Shape;226;p24"/>
          <p:cNvSpPr/>
          <p:nvPr/>
        </p:nvSpPr>
        <p:spPr>
          <a:xfrm>
            <a:off x="640079" y="613954"/>
            <a:ext cx="10907487" cy="1894116"/>
          </a:xfrm>
          <a:prstGeom prst="rect">
            <a:avLst/>
          </a:prstGeom>
          <a:solidFill>
            <a:schemeClr val="lt1"/>
          </a:solidFill>
          <a:ln>
            <a:noFill/>
          </a:ln>
          <a:effectLst>
            <a:outerShdw blurRad="139700" rotWithShape="0" algn="t" dir="5400000" dist="127000">
              <a:srgbClr val="000000">
                <a:alpha val="14901"/>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27" name="Google Shape;227;p24"/>
          <p:cNvSpPr txBox="1"/>
          <p:nvPr>
            <p:ph type="title"/>
          </p:nvPr>
        </p:nvSpPr>
        <p:spPr>
          <a:xfrm>
            <a:off x="1043631" y="809898"/>
            <a:ext cx="9942716" cy="1554480"/>
          </a:xfrm>
          <a:prstGeom prst="rect">
            <a:avLst/>
          </a:prstGeom>
          <a:solidFill>
            <a:schemeClr val="lt1"/>
          </a:solidFill>
          <a:ln cap="flat" cmpd="sng" w="25400">
            <a:solidFill>
              <a:schemeClr val="dk1"/>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1800"/>
              <a:buNone/>
            </a:pPr>
            <a:r>
              <a:rPr b="1" lang="en-US" sz="4800">
                <a:solidFill>
                  <a:schemeClr val="dk1"/>
                </a:solidFill>
                <a:latin typeface="Arial"/>
                <a:ea typeface="Arial"/>
                <a:cs typeface="Arial"/>
                <a:sym typeface="Arial"/>
              </a:rPr>
              <a:t>Overview of Sensory Disabilities</a:t>
            </a:r>
            <a:endParaRPr sz="4800"/>
          </a:p>
        </p:txBody>
      </p:sp>
      <p:sp>
        <p:nvSpPr>
          <p:cNvPr id="228" name="Google Shape;228;p24"/>
          <p:cNvSpPr txBox="1"/>
          <p:nvPr>
            <p:ph idx="1" type="body"/>
          </p:nvPr>
        </p:nvSpPr>
        <p:spPr>
          <a:xfrm>
            <a:off x="1045028" y="3017522"/>
            <a:ext cx="9941319" cy="3124658"/>
          </a:xfrm>
          <a:prstGeom prst="rect">
            <a:avLst/>
          </a:prstGeom>
          <a:noFill/>
          <a:ln>
            <a:noFill/>
          </a:ln>
        </p:spPr>
        <p:txBody>
          <a:bodyPr anchorCtr="0" anchor="ctr" bIns="45700" lIns="91425" spcFirstLastPara="1" rIns="91425" wrap="square" tIns="45700">
            <a:normAutofit/>
          </a:bodyPr>
          <a:lstStyle/>
          <a:p>
            <a:pPr indent="-342900" lvl="0" marL="457200" rtl="0" algn="l">
              <a:lnSpc>
                <a:spcPct val="90000"/>
              </a:lnSpc>
              <a:spcBef>
                <a:spcPts val="1000"/>
              </a:spcBef>
              <a:spcAft>
                <a:spcPts val="0"/>
              </a:spcAft>
              <a:buClr>
                <a:schemeClr val="dk1"/>
              </a:buClr>
              <a:buSzPts val="1800"/>
              <a:buChar char="•"/>
            </a:pPr>
            <a:r>
              <a:rPr b="0" i="0" lang="en-US" sz="2400">
                <a:latin typeface="Arial"/>
                <a:ea typeface="Arial"/>
                <a:cs typeface="Arial"/>
                <a:sym typeface="Arial"/>
              </a:rPr>
              <a:t>Sensory disabilities involve impairments or difficulties in one or more of the senses, including vision, hearing, taste, smell, or touch. </a:t>
            </a:r>
            <a:endParaRPr/>
          </a:p>
          <a:p>
            <a:pPr indent="-342900" lvl="0" marL="457200" rtl="0" algn="l">
              <a:lnSpc>
                <a:spcPct val="90000"/>
              </a:lnSpc>
              <a:spcBef>
                <a:spcPts val="1000"/>
              </a:spcBef>
              <a:spcAft>
                <a:spcPts val="0"/>
              </a:spcAft>
              <a:buClr>
                <a:schemeClr val="dk1"/>
              </a:buClr>
              <a:buSzPts val="1800"/>
              <a:buChar char="•"/>
            </a:pPr>
            <a:r>
              <a:rPr b="0" i="0" lang="en-US" sz="2400">
                <a:latin typeface="Arial"/>
                <a:ea typeface="Arial"/>
                <a:cs typeface="Arial"/>
                <a:sym typeface="Arial"/>
              </a:rPr>
              <a:t>These disabilities impact a person's perception and reception of sensory information. </a:t>
            </a:r>
            <a:endParaRPr/>
          </a:p>
          <a:p>
            <a:pPr indent="-342900" lvl="0" marL="457200" rtl="0" algn="l">
              <a:lnSpc>
                <a:spcPct val="90000"/>
              </a:lnSpc>
              <a:spcBef>
                <a:spcPts val="1000"/>
              </a:spcBef>
              <a:spcAft>
                <a:spcPts val="0"/>
              </a:spcAft>
              <a:buClr>
                <a:schemeClr val="dk1"/>
              </a:buClr>
              <a:buSzPts val="1800"/>
              <a:buChar char="•"/>
            </a:pPr>
            <a:r>
              <a:rPr b="0" i="0" lang="en-US" sz="2400">
                <a:latin typeface="Arial"/>
                <a:ea typeface="Arial"/>
                <a:cs typeface="Arial"/>
                <a:sym typeface="Arial"/>
              </a:rPr>
              <a:t>Examples of sensory disabilities include: </a:t>
            </a:r>
            <a:endParaRPr/>
          </a:p>
          <a:p>
            <a:pPr indent="-342900" lvl="1" marL="914400" rtl="0" algn="l">
              <a:lnSpc>
                <a:spcPct val="90000"/>
              </a:lnSpc>
              <a:spcBef>
                <a:spcPts val="500"/>
              </a:spcBef>
              <a:spcAft>
                <a:spcPts val="0"/>
              </a:spcAft>
              <a:buSzPts val="1800"/>
              <a:buChar char="•"/>
            </a:pPr>
            <a:r>
              <a:rPr b="0" i="0" lang="en-US">
                <a:latin typeface="Arial"/>
                <a:ea typeface="Arial"/>
                <a:cs typeface="Arial"/>
                <a:sym typeface="Arial"/>
              </a:rPr>
              <a:t>visual impairments (e.g., blindness or low vision) </a:t>
            </a:r>
            <a:endParaRPr/>
          </a:p>
          <a:p>
            <a:pPr indent="-342900" lvl="1" marL="914400" rtl="0" algn="l">
              <a:lnSpc>
                <a:spcPct val="90000"/>
              </a:lnSpc>
              <a:spcBef>
                <a:spcPts val="500"/>
              </a:spcBef>
              <a:spcAft>
                <a:spcPts val="0"/>
              </a:spcAft>
              <a:buSzPts val="1800"/>
              <a:buChar char="•"/>
            </a:pPr>
            <a:r>
              <a:rPr b="0" i="0" lang="en-US">
                <a:latin typeface="Arial"/>
                <a:ea typeface="Arial"/>
                <a:cs typeface="Arial"/>
                <a:sym typeface="Arial"/>
              </a:rPr>
              <a:t>hearing impairments (e.g., deafness or hearing loss)</a:t>
            </a:r>
            <a:endParaRPr/>
          </a:p>
        </p:txBody>
      </p:sp>
      <p:cxnSp>
        <p:nvCxnSpPr>
          <p:cNvPr id="229" name="Google Shape;229;p24"/>
          <p:cNvCxnSpPr/>
          <p:nvPr/>
        </p:nvCxnSpPr>
        <p:spPr>
          <a:xfrm rot="10800000">
            <a:off x="838200" y="6485313"/>
            <a:ext cx="10515600" cy="0"/>
          </a:xfrm>
          <a:prstGeom prst="straightConnector1">
            <a:avLst/>
          </a:prstGeom>
          <a:noFill/>
          <a:ln cap="flat" cmpd="sng" w="57150">
            <a:solidFill>
              <a:schemeClr val="accent4"/>
            </a:solidFill>
            <a:prstDash val="solid"/>
            <a:round/>
            <a:headEnd len="sm" w="sm" type="none"/>
            <a:tailEnd len="sm" w="sm" type="none"/>
          </a:ln>
        </p:spPr>
      </p:cxnSp>
      <p:sp>
        <p:nvSpPr>
          <p:cNvPr id="230" name="Google Shape;230;p24"/>
          <p:cNvSpPr txBox="1"/>
          <p:nvPr/>
        </p:nvSpPr>
        <p:spPr>
          <a:xfrm>
            <a:off x="1572" y="6488668"/>
            <a:ext cx="11977068" cy="369332"/>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None/>
            </a:pPr>
            <a:r>
              <a:rPr b="0" i="0" lang="en-US" sz="600" u="none" cap="none" strike="noStrike">
                <a:solidFill>
                  <a:srgbClr val="000000"/>
                </a:solidFill>
                <a:latin typeface="Arial"/>
                <a:ea typeface="Arial"/>
                <a:cs typeface="Arial"/>
                <a:sym typeface="Arial"/>
              </a:rPr>
              <a:t>National Institute on Deafness and Other Communication Disorders. (n.d.). What are Communication Disorders? Retrieved from </a:t>
            </a:r>
            <a:r>
              <a:rPr b="0" i="0" lang="en-US" sz="600" u="sng" cap="none" strike="noStrike">
                <a:solidFill>
                  <a:srgbClr val="000000"/>
                </a:solidFill>
                <a:latin typeface="Arial"/>
                <a:ea typeface="Arial"/>
                <a:cs typeface="Arial"/>
                <a:sym typeface="Arial"/>
                <a:hlinkClick r:id="rId3">
                  <a:extLst>
                    <a:ext uri="{A12FA001-AC4F-418D-AE19-62706E023703}">
                      <ahyp:hlinkClr val="tx"/>
                    </a:ext>
                  </a:extLst>
                </a:hlinkClick>
              </a:rPr>
              <a:t>https://www.nidcd.nih.gov/health/communication-disorders</a:t>
            </a:r>
            <a:r>
              <a:rPr b="0" i="0" lang="en-US" sz="600" u="none" cap="none" strike="noStrike">
                <a:solidFill>
                  <a:srgbClr val="000000"/>
                </a:solidFill>
                <a:latin typeface="Arial"/>
                <a:ea typeface="Arial"/>
                <a:cs typeface="Arial"/>
                <a:sym typeface="Arial"/>
              </a:rPr>
              <a:t> </a:t>
            </a:r>
            <a:endParaRPr/>
          </a:p>
          <a:p>
            <a:pPr indent="-342900" lvl="0" marL="342900" marR="0" rtl="0" algn="l">
              <a:lnSpc>
                <a:spcPct val="100000"/>
              </a:lnSpc>
              <a:spcBef>
                <a:spcPts val="0"/>
              </a:spcBef>
              <a:spcAft>
                <a:spcPts val="0"/>
              </a:spcAft>
              <a:buNone/>
            </a:pPr>
            <a:r>
              <a:rPr b="0" i="0" lang="en-US" sz="600" u="none" cap="none" strike="noStrike">
                <a:solidFill>
                  <a:srgbClr val="000000"/>
                </a:solidFill>
                <a:latin typeface="Arial"/>
                <a:ea typeface="Arial"/>
                <a:cs typeface="Arial"/>
                <a:sym typeface="Arial"/>
              </a:rPr>
              <a:t>American Foundation for the Blind. (n.d.). Types of Vision Loss. Retrieved from </a:t>
            </a:r>
            <a:r>
              <a:rPr b="0" i="0" lang="en-US" sz="600" u="sng" cap="none" strike="noStrike">
                <a:solidFill>
                  <a:srgbClr val="000000"/>
                </a:solidFill>
                <a:latin typeface="Arial"/>
                <a:ea typeface="Arial"/>
                <a:cs typeface="Arial"/>
                <a:sym typeface="Arial"/>
                <a:hlinkClick r:id="rId4">
                  <a:extLst>
                    <a:ext uri="{A12FA001-AC4F-418D-AE19-62706E023703}">
                      <ahyp:hlinkClr val="tx"/>
                    </a:ext>
                  </a:extLst>
                </a:hlinkClick>
              </a:rPr>
              <a:t>https://www.afb.org/blindness-and-low-vision/eye-conditions/types-of-vision-loss</a:t>
            </a:r>
            <a:r>
              <a:rPr b="0" i="0" lang="en-US" sz="600" u="none" cap="none" strike="noStrike">
                <a:solidFill>
                  <a:srgbClr val="000000"/>
                </a:solidFill>
                <a:latin typeface="Arial"/>
                <a:ea typeface="Arial"/>
                <a:cs typeface="Arial"/>
                <a:sym typeface="Arial"/>
              </a:rPr>
              <a:t> </a:t>
            </a:r>
            <a:endParaRPr/>
          </a:p>
          <a:p>
            <a:pPr indent="-342900" lvl="0" marL="342900" marR="0" rtl="0" algn="l">
              <a:lnSpc>
                <a:spcPct val="100000"/>
              </a:lnSpc>
              <a:spcBef>
                <a:spcPts val="0"/>
              </a:spcBef>
              <a:spcAft>
                <a:spcPts val="0"/>
              </a:spcAft>
              <a:buNone/>
            </a:pPr>
            <a:r>
              <a:rPr b="0" i="0" lang="en-US" sz="600" u="none" cap="none" strike="noStrike">
                <a:solidFill>
                  <a:srgbClr val="000000"/>
                </a:solidFill>
                <a:latin typeface="Arial"/>
                <a:ea typeface="Arial"/>
                <a:cs typeface="Arial"/>
                <a:sym typeface="Arial"/>
              </a:rPr>
              <a:t>American Speech-Language-Hearing Association. (n.d.). Types and Causes of Hearing Loss. Retrieved from </a:t>
            </a:r>
            <a:r>
              <a:rPr b="0" i="0" lang="en-US" sz="600" u="sng" cap="none" strike="noStrike">
                <a:solidFill>
                  <a:srgbClr val="000000"/>
                </a:solidFill>
                <a:latin typeface="Arial"/>
                <a:ea typeface="Arial"/>
                <a:cs typeface="Arial"/>
                <a:sym typeface="Arial"/>
                <a:hlinkClick r:id="rId5">
                  <a:extLst>
                    <a:ext uri="{A12FA001-AC4F-418D-AE19-62706E023703}">
                      <ahyp:hlinkClr val="tx"/>
                    </a:ext>
                  </a:extLst>
                </a:hlinkClick>
              </a:rPr>
              <a:t>https://www.asha.org/public/hearing/disorders/types-causes/</a:t>
            </a:r>
            <a:r>
              <a:rPr b="0" i="0" lang="en-US" sz="600" u="none" cap="none" strike="noStrike">
                <a:solidFill>
                  <a:srgbClr val="000000"/>
                </a:solidFill>
                <a:latin typeface="Arial"/>
                <a:ea typeface="Arial"/>
                <a:cs typeface="Arial"/>
                <a:sym typeface="Arial"/>
              </a:rPr>
              <a:t>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2021-10-28T14:29:27Z</dcterms:created>
  <dc:creator>Ulmer, Candice (CDC/DDNID/NCEH/DLS)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af03ff0-41c5-4c41-b55e-fabb8fae94be_Enabled">
    <vt:lpwstr>true</vt:lpwstr>
  </property>
  <property fmtid="{D5CDD505-2E9C-101B-9397-08002B2CF9AE}" pid="3" name="MSIP_Label_8af03ff0-41c5-4c41-b55e-fabb8fae94be_SetDate">
    <vt:lpwstr>2021-10-28T15:41:25Z</vt:lpwstr>
  </property>
  <property fmtid="{D5CDD505-2E9C-101B-9397-08002B2CF9AE}" pid="4" name="MSIP_Label_8af03ff0-41c5-4c41-b55e-fabb8fae94be_Method">
    <vt:lpwstr>Privileged</vt:lpwstr>
  </property>
  <property fmtid="{D5CDD505-2E9C-101B-9397-08002B2CF9AE}" pid="5" name="MSIP_Label_8af03ff0-41c5-4c41-b55e-fabb8fae94be_Name">
    <vt:lpwstr>8af03ff0-41c5-4c41-b55e-fabb8fae94be</vt:lpwstr>
  </property>
  <property fmtid="{D5CDD505-2E9C-101B-9397-08002B2CF9AE}" pid="6" name="MSIP_Label_8af03ff0-41c5-4c41-b55e-fabb8fae94be_SiteId">
    <vt:lpwstr>9ce70869-60db-44fd-abe8-d2767077fc8f</vt:lpwstr>
  </property>
  <property fmtid="{D5CDD505-2E9C-101B-9397-08002B2CF9AE}" pid="7" name="MSIP_Label_8af03ff0-41c5-4c41-b55e-fabb8fae94be_ActionId">
    <vt:lpwstr>104efbf5-da5d-4818-a1d9-96a53a9d21a6</vt:lpwstr>
  </property>
  <property fmtid="{D5CDD505-2E9C-101B-9397-08002B2CF9AE}" pid="8" name="MSIP_Label_8af03ff0-41c5-4c41-b55e-fabb8fae94be_ContentBits">
    <vt:lpwstr>0</vt:lpwstr>
  </property>
</Properties>
</file>