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La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G9TTijjrKcTmsKL+UdiE3jUeB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ato-regular.fntdata"/><Relationship Id="rId10" Type="http://schemas.openxmlformats.org/officeDocument/2006/relationships/slide" Target="slides/slide5.xml"/><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solidFill>
                  <a:schemeClr val="dk1"/>
                </a:solidFill>
                <a:latin typeface="Arial"/>
                <a:ea typeface="Arial"/>
                <a:cs typeface="Arial"/>
                <a:sym typeface="Arial"/>
              </a:rPr>
              <a:t>Time Max: </a:t>
            </a:r>
            <a:r>
              <a:rPr b="0" lang="en-US" sz="1200">
                <a:solidFill>
                  <a:schemeClr val="dk1"/>
                </a:solidFill>
                <a:latin typeface="Arial"/>
                <a:ea typeface="Arial"/>
                <a:cs typeface="Arial"/>
                <a:sym typeface="Arial"/>
              </a:rPr>
              <a:t>3 minutes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1" i="0" lang="en-US" sz="1200">
                <a:latin typeface="Arial"/>
                <a:ea typeface="Arial"/>
                <a:cs typeface="Arial"/>
                <a:sym typeface="Arial"/>
              </a:rPr>
              <a:t>Notes: </a:t>
            </a:r>
            <a:endParaRPr/>
          </a:p>
          <a:p>
            <a:pPr indent="-171450" lvl="0" marL="336550" rtl="0" algn="l">
              <a:lnSpc>
                <a:spcPct val="100000"/>
              </a:lnSpc>
              <a:spcBef>
                <a:spcPts val="300"/>
              </a:spcBef>
              <a:spcAft>
                <a:spcPts val="0"/>
              </a:spcAft>
              <a:buSzPts val="1000"/>
              <a:buFont typeface="Arial"/>
              <a:buChar char="•"/>
            </a:pPr>
            <a:r>
              <a:rPr i="0" lang="en-US" sz="1200">
                <a:latin typeface="Arial"/>
                <a:ea typeface="Arial"/>
                <a:cs typeface="Arial"/>
                <a:sym typeface="Arial"/>
              </a:rPr>
              <a:t>Please note that this is a progressive slide, there are 3 sections so please be mindful </a:t>
            </a:r>
            <a:endParaRPr/>
          </a:p>
          <a:p>
            <a:pPr indent="-171450" lvl="0" marL="336550" rtl="0" algn="l">
              <a:lnSpc>
                <a:spcPct val="100000"/>
              </a:lnSpc>
              <a:spcBef>
                <a:spcPts val="300"/>
              </a:spcBef>
              <a:spcAft>
                <a:spcPts val="0"/>
              </a:spcAft>
              <a:buSzPts val="1000"/>
              <a:buFont typeface="Arial"/>
              <a:buChar char="•"/>
            </a:pPr>
            <a:r>
              <a:rPr i="0" lang="en-US" sz="1200">
                <a:latin typeface="Arial"/>
                <a:ea typeface="Arial"/>
                <a:cs typeface="Arial"/>
                <a:sym typeface="Arial"/>
              </a:rPr>
              <a:t>Ask participants: When we think about diversity, what dimensions come to mind? </a:t>
            </a:r>
            <a:endParaRPr/>
          </a:p>
          <a:p>
            <a:pPr indent="-171450" lvl="0" marL="336550" rtl="0" algn="l">
              <a:lnSpc>
                <a:spcPct val="100000"/>
              </a:lnSpc>
              <a:spcBef>
                <a:spcPts val="300"/>
              </a:spcBef>
              <a:spcAft>
                <a:spcPts val="0"/>
              </a:spcAft>
              <a:buSzPts val="1000"/>
              <a:buFont typeface="Arial"/>
              <a:buChar char="•"/>
            </a:pPr>
            <a:r>
              <a:rPr i="0" lang="en-US" sz="1200">
                <a:latin typeface="Arial"/>
                <a:ea typeface="Arial"/>
                <a:cs typeface="Arial"/>
                <a:sym typeface="Arial"/>
              </a:rPr>
              <a:t>We often think about visible or “primary” dimensions of diversity such as race, gender, sexual orientation, age, physical ability and ethnicity because those are more “visible.”</a:t>
            </a:r>
            <a:endParaRPr b="1" i="0" sz="1200">
              <a:latin typeface="Arial"/>
              <a:ea typeface="Arial"/>
              <a:cs typeface="Arial"/>
              <a:sym typeface="Arial"/>
            </a:endParaRPr>
          </a:p>
          <a:p>
            <a:pPr indent="-171450" lvl="0" marL="336550" rtl="0" algn="l">
              <a:lnSpc>
                <a:spcPct val="100000"/>
              </a:lnSpc>
              <a:spcBef>
                <a:spcPts val="0"/>
              </a:spcBef>
              <a:spcAft>
                <a:spcPts val="0"/>
              </a:spcAft>
              <a:buSzPts val="1000"/>
              <a:buFont typeface="Arial"/>
              <a:buChar char="•"/>
            </a:pPr>
            <a:r>
              <a:rPr i="0" lang="en-US" sz="1200">
                <a:latin typeface="Arial"/>
                <a:ea typeface="Arial"/>
                <a:cs typeface="Arial"/>
                <a:sym typeface="Arial"/>
              </a:rPr>
              <a:t>It’s important to know that there are many dimensions of diversity to consider - some which are visible and some which aren’t. </a:t>
            </a:r>
            <a:endParaRPr b="1" i="0"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b="1" sz="1200">
              <a:latin typeface="Arial"/>
              <a:ea typeface="Arial"/>
              <a:cs typeface="Arial"/>
              <a:sym typeface="Arial"/>
            </a:endParaRPr>
          </a:p>
          <a:p>
            <a:pPr indent="0" lvl="0" marL="0" rtl="0" algn="l">
              <a:lnSpc>
                <a:spcPct val="100000"/>
              </a:lnSpc>
              <a:spcBef>
                <a:spcPts val="300"/>
              </a:spcBef>
              <a:spcAft>
                <a:spcPts val="0"/>
              </a:spcAft>
              <a:buSzPts val="1400"/>
              <a:buNone/>
            </a:pPr>
            <a:r>
              <a:rPr b="1" lang="en-US" sz="1200">
                <a:latin typeface="Arial"/>
                <a:ea typeface="Arial"/>
                <a:cs typeface="Arial"/>
                <a:sym typeface="Arial"/>
              </a:rPr>
              <a:t>CLICK </a:t>
            </a:r>
            <a:r>
              <a:rPr lang="en-US" sz="1200">
                <a:latin typeface="Arial"/>
                <a:ea typeface="Arial"/>
                <a:cs typeface="Arial"/>
                <a:sym typeface="Arial"/>
              </a:rPr>
              <a:t>to activate animation on external rings.</a:t>
            </a:r>
            <a:endParaRPr b="1" sz="1200">
              <a:latin typeface="Arial"/>
              <a:ea typeface="Arial"/>
              <a:cs typeface="Arial"/>
              <a:sym typeface="Arial"/>
            </a:endParaRPr>
          </a:p>
          <a:p>
            <a:pPr indent="0" lvl="0" marL="0" rtl="0" algn="l">
              <a:lnSpc>
                <a:spcPct val="100000"/>
              </a:lnSpc>
              <a:spcBef>
                <a:spcPts val="300"/>
              </a:spcBef>
              <a:spcAft>
                <a:spcPts val="0"/>
              </a:spcAft>
              <a:buSzPts val="1400"/>
              <a:buNone/>
            </a:pPr>
            <a:r>
              <a:t/>
            </a:r>
            <a:endParaRPr b="1" i="1" sz="1200">
              <a:latin typeface="Arial"/>
              <a:ea typeface="Arial"/>
              <a:cs typeface="Arial"/>
              <a:sym typeface="Arial"/>
            </a:endParaRPr>
          </a:p>
          <a:p>
            <a:pPr indent="-171450" lvl="0" marL="171450" rtl="0" algn="l">
              <a:lnSpc>
                <a:spcPct val="100000"/>
              </a:lnSpc>
              <a:spcBef>
                <a:spcPts val="300"/>
              </a:spcBef>
              <a:spcAft>
                <a:spcPts val="0"/>
              </a:spcAft>
              <a:buSzPts val="1400"/>
              <a:buFont typeface="Arial"/>
              <a:buChar char="•"/>
            </a:pPr>
            <a:r>
              <a:rPr i="0" lang="en-US" sz="1200">
                <a:latin typeface="Arial"/>
                <a:ea typeface="Arial"/>
                <a:cs typeface="Arial"/>
                <a:sym typeface="Arial"/>
              </a:rPr>
              <a:t>These layers of secondary, organizational, and cultural diversity include aspects of our lives which we have some control over. Some might change over time, and some form the basis for decisions on careers and work styles.</a:t>
            </a:r>
            <a:endParaRPr b="1" i="0" sz="1200">
              <a:latin typeface="Arial"/>
              <a:ea typeface="Arial"/>
              <a:cs typeface="Arial"/>
              <a:sym typeface="Arial"/>
            </a:endParaRPr>
          </a:p>
          <a:p>
            <a:pPr indent="-171450" lvl="0" marL="171450" rtl="0" algn="l">
              <a:lnSpc>
                <a:spcPct val="100000"/>
              </a:lnSpc>
              <a:spcBef>
                <a:spcPts val="300"/>
              </a:spcBef>
              <a:spcAft>
                <a:spcPts val="0"/>
              </a:spcAft>
              <a:buSzPts val="1400"/>
              <a:buFont typeface="Arial"/>
              <a:buChar char="•"/>
            </a:pPr>
            <a:r>
              <a:rPr b="0" i="0" lang="en-US" sz="1200">
                <a:latin typeface="Arial"/>
                <a:ea typeface="Arial"/>
                <a:cs typeface="Arial"/>
                <a:sym typeface="Arial"/>
              </a:rPr>
              <a:t>Ask </a:t>
            </a:r>
            <a:r>
              <a:rPr i="0" lang="en-US" sz="1200">
                <a:latin typeface="Arial"/>
                <a:ea typeface="Arial"/>
                <a:cs typeface="Arial"/>
                <a:sym typeface="Arial"/>
              </a:rPr>
              <a:t>the following rhetorical questions. (</a:t>
            </a:r>
            <a:r>
              <a:rPr i="1" lang="en-US" sz="1200">
                <a:latin typeface="Arial"/>
                <a:ea typeface="Arial"/>
                <a:cs typeface="Arial"/>
                <a:sym typeface="Arial"/>
              </a:rPr>
              <a:t>No replies are needed</a:t>
            </a:r>
            <a:r>
              <a:rPr i="0" lang="en-US" sz="1200">
                <a:latin typeface="Arial"/>
                <a:ea typeface="Arial"/>
                <a:cs typeface="Arial"/>
                <a:sym typeface="Arial"/>
              </a:rPr>
              <a:t>.):</a:t>
            </a:r>
            <a:endParaRPr/>
          </a:p>
          <a:p>
            <a:pPr indent="-171450" lvl="1" marL="628650" rtl="0" algn="l">
              <a:lnSpc>
                <a:spcPct val="100000"/>
              </a:lnSpc>
              <a:spcBef>
                <a:spcPts val="300"/>
              </a:spcBef>
              <a:spcAft>
                <a:spcPts val="0"/>
              </a:spcAft>
              <a:buSzPts val="1400"/>
              <a:buFont typeface="Arial"/>
              <a:buChar char="•"/>
            </a:pPr>
            <a:r>
              <a:rPr i="0" lang="en-US" sz="1200">
                <a:latin typeface="Arial"/>
                <a:ea typeface="Arial"/>
                <a:cs typeface="Arial"/>
                <a:sym typeface="Arial"/>
              </a:rPr>
              <a:t>When you look at the wheel, think about the one or two dimensions that you’re most comfortable with. Why is that? Maybe it’s because you were exposed to them frequently and have had positive experiences.</a:t>
            </a:r>
            <a:endParaRPr b="1" i="0" sz="1200">
              <a:latin typeface="Arial"/>
              <a:ea typeface="Arial"/>
              <a:cs typeface="Arial"/>
              <a:sym typeface="Arial"/>
            </a:endParaRPr>
          </a:p>
          <a:p>
            <a:pPr indent="-171450" lvl="1" marL="628650" rtl="0" algn="l">
              <a:lnSpc>
                <a:spcPct val="100000"/>
              </a:lnSpc>
              <a:spcBef>
                <a:spcPts val="300"/>
              </a:spcBef>
              <a:spcAft>
                <a:spcPts val="0"/>
              </a:spcAft>
              <a:buSzPts val="1400"/>
              <a:buFont typeface="Arial"/>
              <a:buChar char="•"/>
            </a:pPr>
            <a:r>
              <a:rPr i="0" lang="en-US" sz="1200">
                <a:latin typeface="Arial"/>
                <a:ea typeface="Arial"/>
                <a:cs typeface="Arial"/>
                <a:sym typeface="Arial"/>
              </a:rPr>
              <a:t>Now think about 1 or 2 dimensions of diversity that you’re least comfortable with. Why is that? It’s likely because you’ve had less exposure to them, so they’re out of your comfort zone.</a:t>
            </a:r>
            <a:endParaRPr b="1" i="0" sz="1200">
              <a:latin typeface="Arial"/>
              <a:ea typeface="Arial"/>
              <a:cs typeface="Arial"/>
              <a:sym typeface="Arial"/>
            </a:endParaRPr>
          </a:p>
          <a:p>
            <a:pPr indent="-171450" lvl="0" marL="171450" rtl="0" algn="l">
              <a:lnSpc>
                <a:spcPct val="100000"/>
              </a:lnSpc>
              <a:spcBef>
                <a:spcPts val="300"/>
              </a:spcBef>
              <a:spcAft>
                <a:spcPts val="0"/>
              </a:spcAft>
              <a:buSzPts val="1400"/>
              <a:buFont typeface="Arial"/>
              <a:buChar char="•"/>
            </a:pPr>
            <a:r>
              <a:rPr i="0" lang="en-US" sz="1200">
                <a:latin typeface="Arial"/>
                <a:ea typeface="Arial"/>
                <a:cs typeface="Arial"/>
                <a:sym typeface="Arial"/>
              </a:rPr>
              <a:t>It’s important to note that blind spots and biases can impact any of these dimensions of diversity. So let’s dig deeper into biases now. </a:t>
            </a:r>
            <a:endParaRPr/>
          </a:p>
          <a:p>
            <a:pPr indent="-171450" lvl="0" marL="171450" marR="0" rtl="0" algn="l">
              <a:lnSpc>
                <a:spcPct val="100000"/>
              </a:lnSpc>
              <a:spcBef>
                <a:spcPts val="300"/>
              </a:spcBef>
              <a:spcAft>
                <a:spcPts val="0"/>
              </a:spcAft>
              <a:buClr>
                <a:srgbClr val="000000"/>
              </a:buClr>
              <a:buSzPts val="1400"/>
              <a:buFont typeface="Arial"/>
              <a:buChar char="•"/>
            </a:pPr>
            <a:r>
              <a:rPr i="0" lang="en-US" sz="1200">
                <a:latin typeface="Arial"/>
                <a:ea typeface="Arial"/>
                <a:cs typeface="Arial"/>
                <a:sym typeface="Arial"/>
              </a:rPr>
              <a:t>&lt;</a:t>
            </a:r>
            <a:r>
              <a:rPr b="1" i="0" lang="en-US" sz="1200">
                <a:latin typeface="Arial"/>
                <a:ea typeface="Arial"/>
                <a:cs typeface="Arial"/>
                <a:sym typeface="Arial"/>
              </a:rPr>
              <a:t>Move to next slide</a:t>
            </a:r>
            <a:r>
              <a:rPr i="0" lang="en-US" sz="1200">
                <a:latin typeface="Arial"/>
                <a:ea typeface="Arial"/>
                <a:cs typeface="Arial"/>
                <a:sym typeface="Arial"/>
              </a:rPr>
              <a:t>&gt;</a:t>
            </a:r>
            <a:endParaRPr i="0" sz="1200"/>
          </a:p>
          <a:p>
            <a:pPr indent="-82550" lvl="0" marL="171450" rtl="0" algn="l">
              <a:lnSpc>
                <a:spcPct val="100000"/>
              </a:lnSpc>
              <a:spcBef>
                <a:spcPts val="300"/>
              </a:spcBef>
              <a:spcAft>
                <a:spcPts val="0"/>
              </a:spcAft>
              <a:buSzPts val="1400"/>
              <a:buFont typeface="Arial"/>
              <a:buNone/>
            </a:pPr>
            <a:r>
              <a:t/>
            </a:r>
            <a:endParaRPr b="1" i="0" sz="1200">
              <a:latin typeface="Arial"/>
              <a:ea typeface="Arial"/>
              <a:cs typeface="Arial"/>
              <a:sym typeface="Arial"/>
            </a:endParaRPr>
          </a:p>
          <a:p>
            <a:pPr indent="0" lvl="0" marL="0" rtl="0" algn="l">
              <a:lnSpc>
                <a:spcPct val="100000"/>
              </a:lnSpc>
              <a:spcBef>
                <a:spcPts val="0"/>
              </a:spcBef>
              <a:spcAft>
                <a:spcPts val="0"/>
              </a:spcAft>
              <a:buSzPts val="1400"/>
              <a:buFont typeface="Arial"/>
              <a:buNone/>
            </a:pPr>
            <a:r>
              <a:t/>
            </a:r>
            <a:endParaRPr/>
          </a:p>
        </p:txBody>
      </p:sp>
      <p:sp>
        <p:nvSpPr>
          <p:cNvPr id="144" name="Google Shape;14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sz="1100">
                <a:solidFill>
                  <a:srgbClr val="222222"/>
                </a:solidFill>
                <a:highlight>
                  <a:srgbClr val="FFFFFF"/>
                </a:highlight>
                <a:latin typeface="Arial"/>
                <a:ea typeface="Arial"/>
                <a:cs typeface="Arial"/>
                <a:sym typeface="Arial"/>
              </a:rPr>
              <a:t>Many workplaces and laboratories have </a:t>
            </a:r>
            <a:r>
              <a:rPr i="1" lang="en-US" sz="1100">
                <a:solidFill>
                  <a:srgbClr val="FF0000"/>
                </a:solidFill>
                <a:highlight>
                  <a:srgbClr val="FFFFFF"/>
                </a:highlight>
                <a:latin typeface="Arial"/>
                <a:ea typeface="Arial"/>
                <a:cs typeface="Arial"/>
                <a:sym typeface="Arial"/>
              </a:rPr>
              <a:t>committed </a:t>
            </a:r>
            <a:r>
              <a:rPr i="1" lang="en-US" sz="1100">
                <a:solidFill>
                  <a:srgbClr val="222222"/>
                </a:solidFill>
                <a:highlight>
                  <a:srgbClr val="FFFFFF"/>
                </a:highlight>
                <a:latin typeface="Arial"/>
                <a:ea typeface="Arial"/>
                <a:cs typeface="Arial"/>
                <a:sym typeface="Arial"/>
              </a:rPr>
              <a:t>to eliminate barriers associated with job opportunity and professional development equity, establish more inclusive and accessible environments, and improve the success/retention of individuals from underrepresented and/or underserved groups. As a result, scientists have witnessed the birth of internal diversity, equity, inclusion, and accessibility (DEIA) strategic plans, mandatory training modules, DEI task groups, and other activities. However</a:t>
            </a:r>
            <a:r>
              <a:rPr i="1" lang="en-US" sz="1100" strike="sngStrike">
                <a:solidFill>
                  <a:srgbClr val="222222"/>
                </a:solidFill>
                <a:highlight>
                  <a:srgbClr val="FFFFFF"/>
                </a:highlight>
                <a:latin typeface="Arial"/>
                <a:ea typeface="Arial"/>
                <a:cs typeface="Arial"/>
                <a:sym typeface="Arial"/>
              </a:rPr>
              <a:t>, </a:t>
            </a:r>
            <a:r>
              <a:rPr i="1" lang="en-US" sz="1100">
                <a:solidFill>
                  <a:srgbClr val="222222"/>
                </a:solidFill>
                <a:highlight>
                  <a:srgbClr val="FFFFFF"/>
                </a:highlight>
                <a:latin typeface="Arial"/>
                <a:ea typeface="Arial"/>
                <a:cs typeface="Arial"/>
                <a:sym typeface="Arial"/>
              </a:rPr>
              <a:t>these roles are often disproportionally filled internally by scientists from the same underrepresented groups that the DEI initiatives were intended to benefit (e.g., womxn and minorities), added on top of their normal workloads, and accepted with no added incentives, benefits, and/or recognition. Therefore, this workshop will provoke a discussion on best practices and effective strategies to mitigate the burnout of underrepresented groups in the rollout of DEI work.</a:t>
            </a:r>
            <a:endParaRPr/>
          </a:p>
        </p:txBody>
      </p:sp>
      <p:sp>
        <p:nvSpPr>
          <p:cNvPr id="205" name="Google Shape;2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30b87b0f70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130b87b0f70_0_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sz="1100">
                <a:solidFill>
                  <a:srgbClr val="222222"/>
                </a:solidFill>
                <a:highlight>
                  <a:srgbClr val="FFFFFF"/>
                </a:highlight>
                <a:latin typeface="Arial"/>
                <a:ea typeface="Arial"/>
                <a:cs typeface="Arial"/>
                <a:sym typeface="Arial"/>
              </a:rPr>
              <a:t>Many workplaces and laboratories have </a:t>
            </a:r>
            <a:r>
              <a:rPr i="1" lang="en-US" sz="1100">
                <a:solidFill>
                  <a:srgbClr val="FF0000"/>
                </a:solidFill>
                <a:highlight>
                  <a:srgbClr val="FFFFFF"/>
                </a:highlight>
                <a:latin typeface="Arial"/>
                <a:ea typeface="Arial"/>
                <a:cs typeface="Arial"/>
                <a:sym typeface="Arial"/>
              </a:rPr>
              <a:t>committed </a:t>
            </a:r>
            <a:r>
              <a:rPr i="1" lang="en-US" sz="1100">
                <a:solidFill>
                  <a:srgbClr val="222222"/>
                </a:solidFill>
                <a:highlight>
                  <a:srgbClr val="FFFFFF"/>
                </a:highlight>
                <a:latin typeface="Arial"/>
                <a:ea typeface="Arial"/>
                <a:cs typeface="Arial"/>
                <a:sym typeface="Arial"/>
              </a:rPr>
              <a:t>to eliminate barriers associated with job opportunity and professional development equity, establish more inclusive and accessible environments, and improve the success/retention of individuals from underrepresented and/or underserved groups. As a result, scientists have witnessed the birth of internal diversity, equity, inclusion, and accessibility (DEIA) strategic plans, mandatory training modules, DEI task groups, and other activities. However</a:t>
            </a:r>
            <a:r>
              <a:rPr i="1" lang="en-US" sz="1100" strike="sngStrike">
                <a:solidFill>
                  <a:srgbClr val="222222"/>
                </a:solidFill>
                <a:highlight>
                  <a:srgbClr val="FFFFFF"/>
                </a:highlight>
                <a:latin typeface="Arial"/>
                <a:ea typeface="Arial"/>
                <a:cs typeface="Arial"/>
                <a:sym typeface="Arial"/>
              </a:rPr>
              <a:t>, </a:t>
            </a:r>
            <a:r>
              <a:rPr i="1" lang="en-US" sz="1100">
                <a:solidFill>
                  <a:srgbClr val="222222"/>
                </a:solidFill>
                <a:highlight>
                  <a:srgbClr val="FFFFFF"/>
                </a:highlight>
                <a:latin typeface="Arial"/>
                <a:ea typeface="Arial"/>
                <a:cs typeface="Arial"/>
                <a:sym typeface="Arial"/>
              </a:rPr>
              <a:t>these roles are often disproportionally filled internally by scientists from the same underrepresented groups that the DEI initiatives were intended to benefit (e.g., womxn and minorities), added on top of their normal workloads, and accepted with no added incentives, benefits, and/or recognition. Therefore, this workshop will provoke a discussion on best practices and effective strategies to mitigate the burnout of underrepresented groups in the rollout of DEI work.</a:t>
            </a:r>
            <a:endParaRPr/>
          </a:p>
        </p:txBody>
      </p:sp>
      <p:sp>
        <p:nvSpPr>
          <p:cNvPr id="212" name="Google Shape;212;g130b87b0f70_0_2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9"/>
          <p:cNvSpPr/>
          <p:nvPr>
            <p:ph idx="2" type="pic"/>
          </p:nvPr>
        </p:nvSpPr>
        <p:spPr>
          <a:xfrm>
            <a:off x="5183188" y="987425"/>
            <a:ext cx="6172200" cy="4873500"/>
          </a:xfrm>
          <a:prstGeom prst="rect">
            <a:avLst/>
          </a:prstGeom>
          <a:noFill/>
          <a:ln>
            <a:noFill/>
          </a:ln>
        </p:spPr>
      </p:sp>
      <p:sp>
        <p:nvSpPr>
          <p:cNvPr id="75" name="Google Shape;75;p1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76" name="Google Shape;76;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2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2" name="Google Shape;82;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2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8" name="Google Shape;88;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100" name="Google Shape;100;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7" name="Shape 27"/>
        <p:cNvGrpSpPr/>
        <p:nvPr/>
      </p:nvGrpSpPr>
      <p:grpSpPr>
        <a:xfrm>
          <a:off x="0" y="0"/>
          <a:ext cx="0" cy="0"/>
          <a:chOff x="0" y="0"/>
          <a:chExt cx="0" cy="0"/>
        </a:xfrm>
      </p:grpSpPr>
      <p:sp>
        <p:nvSpPr>
          <p:cNvPr id="28" name="Google Shape;28;p32"/>
          <p:cNvSpPr/>
          <p:nvPr/>
        </p:nvSpPr>
        <p:spPr>
          <a:xfrm>
            <a:off x="385233" y="721785"/>
            <a:ext cx="11413200" cy="124800"/>
          </a:xfrm>
          <a:prstGeom prst="parallelogram">
            <a:avLst>
              <a:gd fmla="val 44068"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9" name="Google Shape;29;p32"/>
          <p:cNvSpPr/>
          <p:nvPr>
            <p:ph idx="2" type="pic"/>
          </p:nvPr>
        </p:nvSpPr>
        <p:spPr>
          <a:xfrm flipH="1">
            <a:off x="7380865" y="1302412"/>
            <a:ext cx="4387800" cy="4611300"/>
          </a:xfrm>
          <a:prstGeom prst="round1Rect">
            <a:avLst>
              <a:gd fmla="val 6160" name="adj"/>
            </a:avLst>
          </a:prstGeom>
          <a:solidFill>
            <a:schemeClr val="dk2"/>
          </a:solidFill>
          <a:ln>
            <a:noFill/>
          </a:ln>
        </p:spPr>
      </p:sp>
      <p:sp>
        <p:nvSpPr>
          <p:cNvPr id="30" name="Google Shape;30;p32"/>
          <p:cNvSpPr/>
          <p:nvPr/>
        </p:nvSpPr>
        <p:spPr>
          <a:xfrm>
            <a:off x="385233" y="6267153"/>
            <a:ext cx="11413200" cy="60900"/>
          </a:xfrm>
          <a:prstGeom prst="parallelogram">
            <a:avLst>
              <a:gd fmla="val 44068" name="adj"/>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1" name="Google Shape;31;p32"/>
          <p:cNvSpPr txBox="1"/>
          <p:nvPr>
            <p:ph idx="1" type="body"/>
          </p:nvPr>
        </p:nvSpPr>
        <p:spPr>
          <a:xfrm>
            <a:off x="281520" y="101600"/>
            <a:ext cx="4387800" cy="6096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000"/>
              </a:spcBef>
              <a:spcAft>
                <a:spcPts val="0"/>
              </a:spcAft>
              <a:buSzPts val="2800"/>
              <a:buNone/>
              <a:defRPr sz="2400"/>
            </a:lvl1pPr>
            <a:lvl2pPr indent="-228600" lvl="1" marL="914400" rtl="0" algn="l">
              <a:lnSpc>
                <a:spcPct val="90000"/>
              </a:lnSpc>
              <a:spcBef>
                <a:spcPts val="500"/>
              </a:spcBef>
              <a:spcAft>
                <a:spcPts val="0"/>
              </a:spcAft>
              <a:buSzPts val="2400"/>
              <a:buNone/>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32" name="Google Shape;32;p32"/>
          <p:cNvSpPr txBox="1"/>
          <p:nvPr>
            <p:ph idx="3" type="body"/>
          </p:nvPr>
        </p:nvSpPr>
        <p:spPr>
          <a:xfrm>
            <a:off x="300419" y="1302412"/>
            <a:ext cx="6707700" cy="46113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000"/>
              </a:spcBef>
              <a:spcAft>
                <a:spcPts val="0"/>
              </a:spcAft>
              <a:buClr>
                <a:srgbClr val="326195"/>
              </a:buClr>
              <a:buSzPts val="2800"/>
              <a:buChar char="•"/>
              <a:defRPr sz="1600">
                <a:solidFill>
                  <a:srgbClr val="666666"/>
                </a:solidFill>
                <a:latin typeface="Lato"/>
                <a:ea typeface="Lato"/>
                <a:cs typeface="Lato"/>
                <a:sym typeface="Lato"/>
              </a:defRPr>
            </a:lvl1pPr>
            <a:lvl2pPr indent="-381000" lvl="1" marL="914400" rtl="0" algn="l">
              <a:lnSpc>
                <a:spcPct val="90000"/>
              </a:lnSpc>
              <a:spcBef>
                <a:spcPts val="500"/>
              </a:spcBef>
              <a:spcAft>
                <a:spcPts val="0"/>
              </a:spcAft>
              <a:buClr>
                <a:srgbClr val="326195"/>
              </a:buClr>
              <a:buSzPts val="2400"/>
              <a:buChar char="•"/>
              <a:defRPr sz="1600">
                <a:solidFill>
                  <a:srgbClr val="666666"/>
                </a:solidFill>
                <a:latin typeface="Lato"/>
                <a:ea typeface="Lato"/>
                <a:cs typeface="Lato"/>
                <a:sym typeface="Lato"/>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33" name="Google Shape;33;p32"/>
          <p:cNvSpPr txBox="1"/>
          <p:nvPr>
            <p:ph idx="4" type="body"/>
          </p:nvPr>
        </p:nvSpPr>
        <p:spPr>
          <a:xfrm>
            <a:off x="416986" y="6423271"/>
            <a:ext cx="11351700" cy="221100"/>
          </a:xfrm>
          <a:prstGeom prst="rect">
            <a:avLst/>
          </a:prstGeom>
          <a:noFill/>
          <a:ln>
            <a:noFill/>
          </a:ln>
        </p:spPr>
        <p:txBody>
          <a:bodyPr anchorCtr="0" anchor="b" bIns="0" lIns="0" spcFirstLastPara="1" rIns="0" wrap="square" tIns="0">
            <a:normAutofit/>
          </a:bodyPr>
          <a:lstStyle>
            <a:lvl1pPr indent="-228600" lvl="0" marL="457200" rtl="0" algn="ctr">
              <a:lnSpc>
                <a:spcPct val="90000"/>
              </a:lnSpc>
              <a:spcBef>
                <a:spcPts val="1000"/>
              </a:spcBef>
              <a:spcAft>
                <a:spcPts val="0"/>
              </a:spcAft>
              <a:buSzPts val="2800"/>
              <a:buNone/>
              <a:defRPr b="1" i="0" sz="1600">
                <a:latin typeface="Lato"/>
                <a:ea typeface="Lato"/>
                <a:cs typeface="Lato"/>
                <a:sym typeface="Lato"/>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2799">
          <p15:clr>
            <a:srgbClr val="FBAE40"/>
          </p15:clr>
        </p15:guide>
        <p15:guide id="2" orient="horz" pos="6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 name="Google Shape;36;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 name="Google Shape;37;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Google Shape;38;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 name="Google Shape;41;p1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 name="Google Shape;48;p1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 name="Google Shape;4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 name="Google Shape;5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 name="Google Shape;5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5"/>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5" name="Google Shape;55;p15"/>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6" name="Google Shape;56;p1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 name="Google Shape;57;p1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 name="Google Shape;58;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8" name="Google Shape;68;p1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sp>
        <p:nvSpPr>
          <p:cNvPr id="92" name="Google Shape;92;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4" name="Google Shape;94;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5" name="Google Shape;95;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6" name="Google Shape;96;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rot="2700000">
            <a:off x="10262924" y="1465780"/>
            <a:ext cx="1185708" cy="118570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p:nvPr/>
        </p:nvSpPr>
        <p:spPr>
          <a:xfrm rot="2700000">
            <a:off x="1769787" y="5439893"/>
            <a:ext cx="928467" cy="928467"/>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 name="Google Shape;114;p1"/>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1"/>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1"/>
          <p:cNvSpPr txBox="1"/>
          <p:nvPr>
            <p:ph idx="1" type="subTitle"/>
          </p:nvPr>
        </p:nvSpPr>
        <p:spPr>
          <a:xfrm>
            <a:off x="4439633" y="4518923"/>
            <a:ext cx="3312734" cy="11418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80808"/>
              </a:buClr>
              <a:buSzPts val="1200"/>
              <a:buNone/>
            </a:pPr>
            <a:r>
              <a:rPr b="1" lang="en-US" sz="1200">
                <a:solidFill>
                  <a:srgbClr val="080808"/>
                </a:solidFill>
              </a:rPr>
              <a:t>ASMS Diversity and Inclusion Committee</a:t>
            </a:r>
            <a:endParaRPr/>
          </a:p>
          <a:p>
            <a:pPr indent="0" lvl="0" marL="0" rtl="0" algn="ctr">
              <a:lnSpc>
                <a:spcPct val="90000"/>
              </a:lnSpc>
              <a:spcBef>
                <a:spcPts val="1000"/>
              </a:spcBef>
              <a:spcAft>
                <a:spcPts val="0"/>
              </a:spcAft>
              <a:buClr>
                <a:srgbClr val="080808"/>
              </a:buClr>
              <a:buSzPts val="1200"/>
              <a:buNone/>
            </a:pPr>
            <a:r>
              <a:rPr b="1" lang="en-US" sz="1200">
                <a:solidFill>
                  <a:srgbClr val="080808"/>
                </a:solidFill>
              </a:rPr>
              <a:t>Chair:</a:t>
            </a:r>
            <a:r>
              <a:rPr lang="en-US" sz="1200">
                <a:solidFill>
                  <a:srgbClr val="080808"/>
                </a:solidFill>
              </a:rPr>
              <a:t> Candice Z. Ulmer, Ph.D.</a:t>
            </a:r>
            <a:endParaRPr/>
          </a:p>
          <a:p>
            <a:pPr indent="0" lvl="0" marL="0" rtl="0" algn="ctr">
              <a:lnSpc>
                <a:spcPct val="90000"/>
              </a:lnSpc>
              <a:spcBef>
                <a:spcPts val="1000"/>
              </a:spcBef>
              <a:spcAft>
                <a:spcPts val="0"/>
              </a:spcAft>
              <a:buClr>
                <a:srgbClr val="080808"/>
              </a:buClr>
              <a:buSzPts val="1200"/>
              <a:buNone/>
            </a:pPr>
            <a:r>
              <a:t/>
            </a:r>
            <a:endParaRPr b="1" sz="1200">
              <a:solidFill>
                <a:srgbClr val="080808"/>
              </a:solidFill>
            </a:endParaRPr>
          </a:p>
          <a:p>
            <a:pPr indent="0" lvl="0" marL="0" rtl="0" algn="ctr">
              <a:lnSpc>
                <a:spcPct val="90000"/>
              </a:lnSpc>
              <a:spcBef>
                <a:spcPts val="1000"/>
              </a:spcBef>
              <a:spcAft>
                <a:spcPts val="0"/>
              </a:spcAft>
              <a:buClr>
                <a:srgbClr val="080808"/>
              </a:buClr>
              <a:buSzPts val="1200"/>
              <a:buNone/>
            </a:pPr>
            <a:r>
              <a:t/>
            </a:r>
            <a:endParaRPr b="1" sz="1200">
              <a:solidFill>
                <a:srgbClr val="080808"/>
              </a:solidFill>
            </a:endParaRPr>
          </a:p>
          <a:p>
            <a:pPr indent="0" lvl="0" marL="0" rtl="0" algn="ctr">
              <a:lnSpc>
                <a:spcPct val="90000"/>
              </a:lnSpc>
              <a:spcBef>
                <a:spcPts val="1000"/>
              </a:spcBef>
              <a:spcAft>
                <a:spcPts val="0"/>
              </a:spcAft>
              <a:buClr>
                <a:srgbClr val="080808"/>
              </a:buClr>
              <a:buSzPts val="1200"/>
              <a:buNone/>
            </a:pPr>
            <a:r>
              <a:rPr lang="en-US" sz="1200">
                <a:solidFill>
                  <a:srgbClr val="080808"/>
                </a:solidFill>
              </a:rPr>
              <a:t>Tuesday, June 7</a:t>
            </a:r>
            <a:r>
              <a:rPr lang="en-US" sz="1200">
                <a:solidFill>
                  <a:srgbClr val="080808"/>
                </a:solidFill>
              </a:rPr>
              <a:t>, 2022</a:t>
            </a:r>
            <a:endParaRPr/>
          </a:p>
          <a:p>
            <a:pPr indent="0" lvl="0" marL="0" rtl="0" algn="ctr">
              <a:lnSpc>
                <a:spcPct val="90000"/>
              </a:lnSpc>
              <a:spcBef>
                <a:spcPts val="1000"/>
              </a:spcBef>
              <a:spcAft>
                <a:spcPts val="0"/>
              </a:spcAft>
              <a:buClr>
                <a:srgbClr val="080808"/>
              </a:buClr>
              <a:buSzPts val="1200"/>
              <a:buNone/>
            </a:pPr>
            <a:r>
              <a:rPr lang="en-US" sz="1200">
                <a:solidFill>
                  <a:srgbClr val="080808"/>
                </a:solidFill>
              </a:rPr>
              <a:t>5:45 – 7:00 pm</a:t>
            </a:r>
            <a:endParaRPr/>
          </a:p>
        </p:txBody>
      </p:sp>
      <p:sp>
        <p:nvSpPr>
          <p:cNvPr id="117" name="Google Shape;117;p1"/>
          <p:cNvSpPr txBox="1"/>
          <p:nvPr>
            <p:ph type="ctrTitle"/>
          </p:nvPr>
        </p:nvSpPr>
        <p:spPr>
          <a:xfrm>
            <a:off x="3204642" y="2353641"/>
            <a:ext cx="5782716" cy="215071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80808"/>
              </a:buClr>
              <a:buSzPct val="100000"/>
              <a:buFont typeface="Calibri"/>
              <a:buNone/>
            </a:pPr>
            <a:r>
              <a:rPr b="1" lang="en-US" sz="3600">
                <a:solidFill>
                  <a:srgbClr val="080808"/>
                </a:solidFill>
              </a:rPr>
              <a:t>Reward Those Who Step Up: Helping to Prevent the Burnout of Underrepresented Groups in the Rollout of DEI Activities</a:t>
            </a:r>
            <a:endParaRPr/>
          </a:p>
        </p:txBody>
      </p:sp>
      <p:sp>
        <p:nvSpPr>
          <p:cNvPr id="118" name="Google Shape;118;p1"/>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23" name="Shape 123"/>
        <p:cNvGrpSpPr/>
        <p:nvPr/>
      </p:nvGrpSpPr>
      <p:grpSpPr>
        <a:xfrm>
          <a:off x="0" y="0"/>
          <a:ext cx="0" cy="0"/>
          <a:chOff x="0" y="0"/>
          <a:chExt cx="0" cy="0"/>
        </a:xfrm>
      </p:grpSpPr>
      <p:sp>
        <p:nvSpPr>
          <p:cNvPr id="124" name="Google Shape;124;p2"/>
          <p:cNvSpPr/>
          <p:nvPr/>
        </p:nvSpPr>
        <p:spPr>
          <a:xfrm>
            <a:off x="0" y="1"/>
            <a:ext cx="12192000" cy="159834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 name="Google Shape;125;p2"/>
          <p:cNvSpPr txBox="1"/>
          <p:nvPr>
            <p:ph type="title"/>
          </p:nvPr>
        </p:nvSpPr>
        <p:spPr>
          <a:xfrm>
            <a:off x="1159933" y="995318"/>
            <a:ext cx="9872134" cy="1193968"/>
          </a:xfrm>
          <a:prstGeom prst="rect">
            <a:avLst/>
          </a:prstGeom>
          <a:solidFill>
            <a:srgbClr val="FFFFFF"/>
          </a:solid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Calibri"/>
              <a:buNone/>
            </a:pPr>
            <a:r>
              <a:rPr b="1" lang="en-US" sz="3600">
                <a:solidFill>
                  <a:srgbClr val="3F3F3F"/>
                </a:solidFill>
                <a:latin typeface="Calibri"/>
                <a:ea typeface="Calibri"/>
                <a:cs typeface="Calibri"/>
                <a:sym typeface="Calibri"/>
              </a:rPr>
              <a:t>ASMS Diversity and Inclusion Committee</a:t>
            </a:r>
            <a:endParaRPr sz="3600">
              <a:solidFill>
                <a:srgbClr val="3F3F3F"/>
              </a:solidFill>
              <a:latin typeface="Calibri"/>
              <a:ea typeface="Calibri"/>
              <a:cs typeface="Calibri"/>
              <a:sym typeface="Calibri"/>
            </a:endParaRPr>
          </a:p>
        </p:txBody>
      </p:sp>
      <p:sp>
        <p:nvSpPr>
          <p:cNvPr id="126" name="Google Shape;126;p2"/>
          <p:cNvSpPr txBox="1"/>
          <p:nvPr>
            <p:ph idx="1" type="body"/>
          </p:nvPr>
        </p:nvSpPr>
        <p:spPr>
          <a:xfrm>
            <a:off x="1476915" y="2888250"/>
            <a:ext cx="4297351" cy="29597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700"/>
              <a:buNone/>
            </a:pPr>
            <a:r>
              <a:rPr b="0" i="0" lang="en-US" sz="1700"/>
              <a:t>The </a:t>
            </a:r>
            <a:r>
              <a:rPr b="1" i="1" lang="en-US" sz="1700" u="sng"/>
              <a:t>mission</a:t>
            </a:r>
            <a:r>
              <a:rPr b="1" i="1" lang="en-US" sz="1700"/>
              <a:t> </a:t>
            </a:r>
            <a:r>
              <a:rPr b="0" i="0" lang="en-US" sz="1700"/>
              <a:t>of the Committee is to promote and reinforce diversity within the membership of the ASMS by fostering a culture of inclusion and mutual support. This mission is supported by attention to equity and initiatives to enhance and support a broadly representative membership.  </a:t>
            </a:r>
            <a:endParaRPr/>
          </a:p>
        </p:txBody>
      </p:sp>
      <p:cxnSp>
        <p:nvCxnSpPr>
          <p:cNvPr id="127" name="Google Shape;127;p2"/>
          <p:cNvCxnSpPr/>
          <p:nvPr/>
        </p:nvCxnSpPr>
        <p:spPr>
          <a:xfrm>
            <a:off x="6096000" y="2888250"/>
            <a:ext cx="0" cy="2769135"/>
          </a:xfrm>
          <a:prstGeom prst="straightConnector1">
            <a:avLst/>
          </a:prstGeom>
          <a:noFill/>
          <a:ln cap="flat" cmpd="sng" w="19050">
            <a:solidFill>
              <a:srgbClr val="7F7F7F"/>
            </a:solidFill>
            <a:prstDash val="solid"/>
            <a:miter lim="800000"/>
            <a:headEnd len="sm" w="sm" type="none"/>
            <a:tailEnd len="sm" w="sm" type="none"/>
          </a:ln>
        </p:spPr>
      </p:cxnSp>
      <p:sp>
        <p:nvSpPr>
          <p:cNvPr id="128" name="Google Shape;128;p2"/>
          <p:cNvSpPr txBox="1"/>
          <p:nvPr/>
        </p:nvSpPr>
        <p:spPr>
          <a:xfrm>
            <a:off x="6417731" y="2888250"/>
            <a:ext cx="4292594" cy="295977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The Committee is charged with the design of activities and projects that promote an inclusive climate and increase participation of ASMS members who represents diverse cultural, gender, social, and scientific backgrounds. </a:t>
            </a:r>
            <a:endParaRPr b="0" i="0" sz="1400" u="none" cap="none" strike="noStrike">
              <a:solidFill>
                <a:srgbClr val="000000"/>
              </a:solidFill>
              <a:latin typeface="Arial"/>
              <a:ea typeface="Arial"/>
              <a:cs typeface="Arial"/>
              <a:sym typeface="Arial"/>
            </a:endParaRPr>
          </a:p>
        </p:txBody>
      </p:sp>
      <p:pic>
        <p:nvPicPr>
          <p:cNvPr id="129" name="Google Shape;129;p2"/>
          <p:cNvPicPr preferRelativeResize="0"/>
          <p:nvPr/>
        </p:nvPicPr>
        <p:blipFill rotWithShape="1">
          <a:blip r:embed="rId3">
            <a:alphaModFix/>
          </a:blip>
          <a:srcRect b="0" l="0" r="0" t="0"/>
          <a:stretch/>
        </p:blipFill>
        <p:spPr>
          <a:xfrm>
            <a:off x="2358447" y="4865353"/>
            <a:ext cx="1552670" cy="155267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pic>
        <p:nvPicPr>
          <p:cNvPr id="130" name="Google Shape;130;p2"/>
          <p:cNvPicPr preferRelativeResize="0"/>
          <p:nvPr/>
        </p:nvPicPr>
        <p:blipFill rotWithShape="1">
          <a:blip r:embed="rId4">
            <a:alphaModFix/>
          </a:blip>
          <a:srcRect b="0" l="0" r="0" t="0"/>
          <a:stretch/>
        </p:blipFill>
        <p:spPr>
          <a:xfrm>
            <a:off x="8265772" y="4897357"/>
            <a:ext cx="1554480"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pic>
        <p:nvPicPr>
          <p:cNvPr descr="Faculty Profile :: Purdue School of Engineering and Technology, IUPUI" id="131" name="Google Shape;131;p2"/>
          <p:cNvPicPr preferRelativeResize="0"/>
          <p:nvPr/>
        </p:nvPicPr>
        <p:blipFill rotWithShape="1">
          <a:blip r:embed="rId5">
            <a:alphaModFix/>
          </a:blip>
          <a:srcRect b="24554" l="0" r="0" t="0"/>
          <a:stretch/>
        </p:blipFill>
        <p:spPr>
          <a:xfrm>
            <a:off x="6292254" y="4897357"/>
            <a:ext cx="1545300"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pic>
        <p:nvPicPr>
          <p:cNvPr descr="Advisor » The Yost Research Group » University of Florida" id="132" name="Google Shape;132;p2"/>
          <p:cNvPicPr preferRelativeResize="0"/>
          <p:nvPr/>
        </p:nvPicPr>
        <p:blipFill rotWithShape="1">
          <a:blip r:embed="rId6">
            <a:alphaModFix/>
          </a:blip>
          <a:srcRect b="27897" l="0" r="0" t="3604"/>
          <a:stretch/>
        </p:blipFill>
        <p:spPr>
          <a:xfrm>
            <a:off x="10248470" y="4863543"/>
            <a:ext cx="1546697"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pic>
        <p:nvPicPr>
          <p:cNvPr descr="Profile photo of Jennifer Campbell" id="133" name="Google Shape;133;p2"/>
          <p:cNvPicPr preferRelativeResize="0"/>
          <p:nvPr/>
        </p:nvPicPr>
        <p:blipFill rotWithShape="1">
          <a:blip r:embed="rId7">
            <a:alphaModFix/>
          </a:blip>
          <a:srcRect b="35360" l="29067" r="27482" t="20339"/>
          <a:stretch/>
        </p:blipFill>
        <p:spPr>
          <a:xfrm>
            <a:off x="4339335" y="4863543"/>
            <a:ext cx="1524701"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pic>
        <p:nvPicPr>
          <p:cNvPr descr="A person smiling for the camera&#10;&#10;Description automatically generated with medium confidence" id="134" name="Google Shape;134;p2"/>
          <p:cNvPicPr preferRelativeResize="0"/>
          <p:nvPr/>
        </p:nvPicPr>
        <p:blipFill rotWithShape="1">
          <a:blip r:embed="rId8">
            <a:alphaModFix/>
          </a:blip>
          <a:srcRect b="28315" l="1183" r="3300" t="964"/>
          <a:stretch/>
        </p:blipFill>
        <p:spPr>
          <a:xfrm>
            <a:off x="355640" y="4863543"/>
            <a:ext cx="1574589"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sp>
        <p:nvSpPr>
          <p:cNvPr id="135" name="Google Shape;135;p2"/>
          <p:cNvSpPr txBox="1"/>
          <p:nvPr/>
        </p:nvSpPr>
        <p:spPr>
          <a:xfrm>
            <a:off x="119850" y="6399950"/>
            <a:ext cx="20175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Candice Z. Ulmer (</a:t>
            </a:r>
            <a:r>
              <a:rPr b="1" i="1" lang="en-US" sz="1100">
                <a:solidFill>
                  <a:schemeClr val="lt1"/>
                </a:solidFill>
                <a:latin typeface="Calibri"/>
                <a:ea typeface="Calibri"/>
                <a:cs typeface="Calibri"/>
                <a:sym typeface="Calibri"/>
              </a:rPr>
              <a:t>USDA-FSIS</a:t>
            </a:r>
            <a:r>
              <a:rPr b="1" i="1" lang="en-US" sz="11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lt1"/>
                </a:solidFill>
                <a:latin typeface="Calibri"/>
                <a:ea typeface="Calibri"/>
                <a:cs typeface="Calibri"/>
                <a:sym typeface="Calibri"/>
              </a:rPr>
              <a:t>Chair</a:t>
            </a:r>
            <a:endParaRPr b="0" i="0" sz="1400" u="none" cap="none" strike="noStrike">
              <a:solidFill>
                <a:srgbClr val="000000"/>
              </a:solidFill>
              <a:latin typeface="Arial"/>
              <a:ea typeface="Arial"/>
              <a:cs typeface="Arial"/>
              <a:sym typeface="Arial"/>
            </a:endParaRPr>
          </a:p>
        </p:txBody>
      </p:sp>
      <p:sp>
        <p:nvSpPr>
          <p:cNvPr id="136" name="Google Shape;136;p2"/>
          <p:cNvSpPr txBox="1"/>
          <p:nvPr/>
        </p:nvSpPr>
        <p:spPr>
          <a:xfrm>
            <a:off x="2137450" y="6416074"/>
            <a:ext cx="2116284"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Saiful Chowdhury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(University of Texas at Arlington)</a:t>
            </a:r>
            <a:endParaRPr b="0" i="1" sz="1100" u="none" cap="none" strike="noStrike">
              <a:solidFill>
                <a:schemeClr val="lt1"/>
              </a:solidFill>
              <a:latin typeface="Calibri"/>
              <a:ea typeface="Calibri"/>
              <a:cs typeface="Calibri"/>
              <a:sym typeface="Calibri"/>
            </a:endParaRPr>
          </a:p>
        </p:txBody>
      </p:sp>
      <p:sp>
        <p:nvSpPr>
          <p:cNvPr id="137" name="Google Shape;137;p2"/>
          <p:cNvSpPr txBox="1"/>
          <p:nvPr/>
        </p:nvSpPr>
        <p:spPr>
          <a:xfrm>
            <a:off x="4571370" y="6399953"/>
            <a:ext cx="125867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Jennifer Campbell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(Matterworks)</a:t>
            </a:r>
            <a:endParaRPr b="0" i="1" sz="1100" u="none" cap="none" strike="noStrike">
              <a:solidFill>
                <a:schemeClr val="lt1"/>
              </a:solidFill>
              <a:latin typeface="Calibri"/>
              <a:ea typeface="Calibri"/>
              <a:cs typeface="Calibri"/>
              <a:sym typeface="Calibri"/>
            </a:endParaRPr>
          </a:p>
        </p:txBody>
      </p:sp>
      <p:sp>
        <p:nvSpPr>
          <p:cNvPr id="138" name="Google Shape;138;p2"/>
          <p:cNvSpPr txBox="1"/>
          <p:nvPr/>
        </p:nvSpPr>
        <p:spPr>
          <a:xfrm>
            <a:off x="6300111" y="6426012"/>
            <a:ext cx="1529586"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Carlos Larriba Andaluz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(IUPUI)</a:t>
            </a:r>
            <a:endParaRPr b="0" i="1" sz="1100" u="none" cap="none" strike="noStrike">
              <a:solidFill>
                <a:schemeClr val="lt1"/>
              </a:solidFill>
              <a:latin typeface="Calibri"/>
              <a:ea typeface="Calibri"/>
              <a:cs typeface="Calibri"/>
              <a:sym typeface="Calibri"/>
            </a:endParaRPr>
          </a:p>
        </p:txBody>
      </p:sp>
      <p:sp>
        <p:nvSpPr>
          <p:cNvPr id="139" name="Google Shape;139;p2"/>
          <p:cNvSpPr txBox="1"/>
          <p:nvPr/>
        </p:nvSpPr>
        <p:spPr>
          <a:xfrm>
            <a:off x="8464969" y="6426011"/>
            <a:ext cx="1156086"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Dominic Gostick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(SCIEX)</a:t>
            </a:r>
            <a:endParaRPr b="0" i="1" sz="1100" u="none" cap="none" strike="noStrike">
              <a:solidFill>
                <a:schemeClr val="lt1"/>
              </a:solidFill>
              <a:latin typeface="Calibri"/>
              <a:ea typeface="Calibri"/>
              <a:cs typeface="Calibri"/>
              <a:sym typeface="Calibri"/>
            </a:endParaRPr>
          </a:p>
        </p:txBody>
      </p:sp>
      <p:sp>
        <p:nvSpPr>
          <p:cNvPr id="140" name="Google Shape;140;p2"/>
          <p:cNvSpPr txBox="1"/>
          <p:nvPr/>
        </p:nvSpPr>
        <p:spPr>
          <a:xfrm>
            <a:off x="10296299" y="6399952"/>
            <a:ext cx="145103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Rick Yost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(University of Florida)</a:t>
            </a:r>
            <a:endParaRPr b="0" i="1" sz="11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2"/>
          <p:cNvPicPr preferRelativeResize="0"/>
          <p:nvPr/>
        </p:nvPicPr>
        <p:blipFill rotWithShape="1">
          <a:blip r:embed="rId3">
            <a:alphaModFix/>
          </a:blip>
          <a:srcRect b="0" l="0" r="0" t="0"/>
          <a:stretch/>
        </p:blipFill>
        <p:spPr>
          <a:xfrm>
            <a:off x="410271" y="6365189"/>
            <a:ext cx="2032059" cy="329880"/>
          </a:xfrm>
          <a:prstGeom prst="rect">
            <a:avLst/>
          </a:prstGeom>
          <a:noFill/>
          <a:ln>
            <a:noFill/>
          </a:ln>
        </p:spPr>
      </p:pic>
      <p:grpSp>
        <p:nvGrpSpPr>
          <p:cNvPr id="147" name="Google Shape;147;p22"/>
          <p:cNvGrpSpPr/>
          <p:nvPr/>
        </p:nvGrpSpPr>
        <p:grpSpPr>
          <a:xfrm>
            <a:off x="2040602" y="344125"/>
            <a:ext cx="8790881" cy="6290125"/>
            <a:chOff x="-231129" y="1339414"/>
            <a:chExt cx="6392400" cy="5190300"/>
          </a:xfrm>
        </p:grpSpPr>
        <p:sp>
          <p:nvSpPr>
            <p:cNvPr id="148" name="Google Shape;148;p22"/>
            <p:cNvSpPr/>
            <p:nvPr/>
          </p:nvSpPr>
          <p:spPr>
            <a:xfrm>
              <a:off x="-231129" y="1339414"/>
              <a:ext cx="6392400" cy="5190300"/>
            </a:xfrm>
            <a:prstGeom prst="ellipse">
              <a:avLst/>
            </a:prstGeom>
            <a:solidFill>
              <a:srgbClr val="894D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Arial"/>
                <a:ea typeface="Arial"/>
                <a:cs typeface="Arial"/>
                <a:sym typeface="Arial"/>
              </a:endParaRPr>
            </a:p>
          </p:txBody>
        </p:sp>
        <p:sp>
          <p:nvSpPr>
            <p:cNvPr id="149" name="Google Shape;149;p22"/>
            <p:cNvSpPr txBox="1"/>
            <p:nvPr/>
          </p:nvSpPr>
          <p:spPr>
            <a:xfrm>
              <a:off x="1615259" y="1691800"/>
              <a:ext cx="1775400" cy="18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Power and authority views</a:t>
              </a:r>
              <a:endParaRPr b="0" i="0" sz="1600" u="none" cap="none" strike="noStrike">
                <a:solidFill>
                  <a:srgbClr val="000000"/>
                </a:solidFill>
                <a:latin typeface="Arial"/>
                <a:ea typeface="Arial"/>
                <a:cs typeface="Arial"/>
                <a:sym typeface="Arial"/>
              </a:endParaRPr>
            </a:p>
          </p:txBody>
        </p:sp>
        <p:sp>
          <p:nvSpPr>
            <p:cNvPr id="150" name="Google Shape;150;p22"/>
            <p:cNvSpPr txBox="1"/>
            <p:nvPr/>
          </p:nvSpPr>
          <p:spPr>
            <a:xfrm>
              <a:off x="3587047" y="1739570"/>
              <a:ext cx="9084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Body language</a:t>
              </a:r>
              <a:endParaRPr b="0" i="0" sz="1600" u="none" cap="none" strike="noStrike">
                <a:solidFill>
                  <a:srgbClr val="000000"/>
                </a:solidFill>
                <a:latin typeface="Arial"/>
                <a:ea typeface="Arial"/>
                <a:cs typeface="Arial"/>
                <a:sym typeface="Arial"/>
              </a:endParaRPr>
            </a:p>
          </p:txBody>
        </p:sp>
        <p:sp>
          <p:nvSpPr>
            <p:cNvPr id="151" name="Google Shape;151;p22"/>
            <p:cNvSpPr txBox="1"/>
            <p:nvPr/>
          </p:nvSpPr>
          <p:spPr>
            <a:xfrm>
              <a:off x="4273333" y="2410563"/>
              <a:ext cx="11718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Being or doing</a:t>
              </a:r>
              <a:endParaRPr b="0" i="0" sz="1600" u="none" cap="none" strike="noStrike">
                <a:solidFill>
                  <a:srgbClr val="000000"/>
                </a:solidFill>
                <a:latin typeface="Arial"/>
                <a:ea typeface="Arial"/>
                <a:cs typeface="Arial"/>
                <a:sym typeface="Arial"/>
              </a:endParaRPr>
            </a:p>
          </p:txBody>
        </p:sp>
        <p:sp>
          <p:nvSpPr>
            <p:cNvPr id="152" name="Google Shape;152;p22"/>
            <p:cNvSpPr txBox="1"/>
            <p:nvPr/>
          </p:nvSpPr>
          <p:spPr>
            <a:xfrm>
              <a:off x="4692573" y="2738466"/>
              <a:ext cx="1026000" cy="36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Competition or cooperation</a:t>
              </a:r>
              <a:endParaRPr b="0" i="0" sz="1600" u="none" cap="none" strike="noStrike">
                <a:solidFill>
                  <a:srgbClr val="000000"/>
                </a:solidFill>
                <a:latin typeface="Arial"/>
                <a:ea typeface="Arial"/>
                <a:cs typeface="Arial"/>
                <a:sym typeface="Arial"/>
              </a:endParaRPr>
            </a:p>
          </p:txBody>
        </p:sp>
        <p:sp>
          <p:nvSpPr>
            <p:cNvPr id="153" name="Google Shape;153;p22"/>
            <p:cNvSpPr txBox="1"/>
            <p:nvPr/>
          </p:nvSpPr>
          <p:spPr>
            <a:xfrm>
              <a:off x="5051593" y="3295436"/>
              <a:ext cx="864000" cy="54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Conflict resolution preferences</a:t>
              </a:r>
              <a:endParaRPr b="0" i="0" sz="1600" u="none" cap="none" strike="noStrike">
                <a:solidFill>
                  <a:srgbClr val="000000"/>
                </a:solidFill>
                <a:latin typeface="Arial"/>
                <a:ea typeface="Arial"/>
                <a:cs typeface="Arial"/>
                <a:sym typeface="Arial"/>
              </a:endParaRPr>
            </a:p>
          </p:txBody>
        </p:sp>
        <p:sp>
          <p:nvSpPr>
            <p:cNvPr id="154" name="Google Shape;154;p22"/>
            <p:cNvSpPr txBox="1"/>
            <p:nvPr/>
          </p:nvSpPr>
          <p:spPr>
            <a:xfrm>
              <a:off x="4968742" y="4083002"/>
              <a:ext cx="898500" cy="36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Traditions/</a:t>
              </a:r>
              <a:br>
                <a:rPr b="0" i="0" lang="en-US" sz="1600" u="none" cap="none" strike="noStrike">
                  <a:solidFill>
                    <a:srgbClr val="FFFFFF"/>
                  </a:solidFill>
                  <a:latin typeface="Arial"/>
                  <a:ea typeface="Arial"/>
                  <a:cs typeface="Arial"/>
                  <a:sym typeface="Arial"/>
                </a:rPr>
              </a:br>
              <a:r>
                <a:rPr b="0" i="0" lang="en-US" sz="1600" u="none" cap="none" strike="noStrike">
                  <a:solidFill>
                    <a:srgbClr val="FFFFFF"/>
                  </a:solidFill>
                  <a:latin typeface="Arial"/>
                  <a:ea typeface="Arial"/>
                  <a:cs typeface="Arial"/>
                  <a:sym typeface="Arial"/>
                </a:rPr>
                <a:t>Observances</a:t>
              </a:r>
              <a:endParaRPr b="0" i="0" sz="1600" u="none" cap="none" strike="noStrike">
                <a:solidFill>
                  <a:srgbClr val="000000"/>
                </a:solidFill>
                <a:latin typeface="Arial"/>
                <a:ea typeface="Arial"/>
                <a:cs typeface="Arial"/>
                <a:sym typeface="Arial"/>
              </a:endParaRPr>
            </a:p>
          </p:txBody>
        </p:sp>
        <p:sp>
          <p:nvSpPr>
            <p:cNvPr id="155" name="Google Shape;155;p22"/>
            <p:cNvSpPr txBox="1"/>
            <p:nvPr/>
          </p:nvSpPr>
          <p:spPr>
            <a:xfrm>
              <a:off x="4905618" y="4720578"/>
              <a:ext cx="620700" cy="36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Personal space</a:t>
              </a:r>
              <a:endParaRPr b="0" i="0" sz="1600" u="none" cap="none" strike="noStrike">
                <a:solidFill>
                  <a:srgbClr val="000000"/>
                </a:solidFill>
                <a:latin typeface="Arial"/>
                <a:ea typeface="Arial"/>
                <a:cs typeface="Arial"/>
                <a:sym typeface="Arial"/>
              </a:endParaRPr>
            </a:p>
          </p:txBody>
        </p:sp>
        <p:sp>
          <p:nvSpPr>
            <p:cNvPr id="156" name="Google Shape;156;p22"/>
            <p:cNvSpPr txBox="1"/>
            <p:nvPr/>
          </p:nvSpPr>
          <p:spPr>
            <a:xfrm>
              <a:off x="4456369" y="5277549"/>
              <a:ext cx="759900" cy="36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Individual or team</a:t>
              </a:r>
              <a:endParaRPr b="0" i="0" sz="1600" u="none" cap="none" strike="noStrike">
                <a:solidFill>
                  <a:srgbClr val="000000"/>
                </a:solidFill>
                <a:latin typeface="Arial"/>
                <a:ea typeface="Arial"/>
                <a:cs typeface="Arial"/>
                <a:sym typeface="Arial"/>
              </a:endParaRPr>
            </a:p>
          </p:txBody>
        </p:sp>
        <p:sp>
          <p:nvSpPr>
            <p:cNvPr id="157" name="Google Shape;157;p22"/>
            <p:cNvSpPr txBox="1"/>
            <p:nvPr/>
          </p:nvSpPr>
          <p:spPr>
            <a:xfrm>
              <a:off x="3696696" y="5834518"/>
              <a:ext cx="759900" cy="36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Flexible or structured</a:t>
              </a:r>
              <a:endParaRPr b="0" i="0" sz="1600" u="none" cap="none" strike="noStrike">
                <a:solidFill>
                  <a:srgbClr val="000000"/>
                </a:solidFill>
                <a:latin typeface="Arial"/>
                <a:ea typeface="Arial"/>
                <a:cs typeface="Arial"/>
                <a:sym typeface="Arial"/>
              </a:endParaRPr>
            </a:p>
          </p:txBody>
        </p:sp>
        <p:sp>
          <p:nvSpPr>
            <p:cNvPr id="158" name="Google Shape;158;p22"/>
            <p:cNvSpPr txBox="1"/>
            <p:nvPr/>
          </p:nvSpPr>
          <p:spPr>
            <a:xfrm>
              <a:off x="2502958" y="1424751"/>
              <a:ext cx="8640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1" i="0" lang="en-US" sz="1800" u="none" cap="none" strike="noStrike">
                  <a:solidFill>
                    <a:srgbClr val="FFFFFF"/>
                  </a:solidFill>
                  <a:latin typeface="Arial"/>
                  <a:ea typeface="Arial"/>
                  <a:cs typeface="Arial"/>
                  <a:sym typeface="Arial"/>
                </a:rPr>
                <a:t>Cultural</a:t>
              </a:r>
              <a:endParaRPr b="0" i="0" sz="1800" u="none" cap="none" strike="noStrike">
                <a:solidFill>
                  <a:srgbClr val="000000"/>
                </a:solidFill>
                <a:latin typeface="Arial"/>
                <a:ea typeface="Arial"/>
                <a:cs typeface="Arial"/>
                <a:sym typeface="Arial"/>
              </a:endParaRPr>
            </a:p>
          </p:txBody>
        </p:sp>
        <p:sp>
          <p:nvSpPr>
            <p:cNvPr id="159" name="Google Shape;159;p22"/>
            <p:cNvSpPr txBox="1"/>
            <p:nvPr/>
          </p:nvSpPr>
          <p:spPr>
            <a:xfrm>
              <a:off x="4380747" y="2052153"/>
              <a:ext cx="4761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Time</a:t>
              </a:r>
              <a:endParaRPr b="0" i="0" sz="1600" u="none" cap="none" strike="noStrike">
                <a:solidFill>
                  <a:srgbClr val="000000"/>
                </a:solidFill>
                <a:latin typeface="Arial"/>
                <a:ea typeface="Arial"/>
                <a:cs typeface="Arial"/>
                <a:sym typeface="Arial"/>
              </a:endParaRPr>
            </a:p>
          </p:txBody>
        </p:sp>
      </p:grpSp>
      <p:grpSp>
        <p:nvGrpSpPr>
          <p:cNvPr id="160" name="Google Shape;160;p22"/>
          <p:cNvGrpSpPr/>
          <p:nvPr/>
        </p:nvGrpSpPr>
        <p:grpSpPr>
          <a:xfrm>
            <a:off x="2179753" y="1045961"/>
            <a:ext cx="6905701" cy="5106705"/>
            <a:chOff x="-152108" y="1918534"/>
            <a:chExt cx="5243100" cy="4213800"/>
          </a:xfrm>
        </p:grpSpPr>
        <p:sp>
          <p:nvSpPr>
            <p:cNvPr id="161" name="Google Shape;161;p22"/>
            <p:cNvSpPr/>
            <p:nvPr/>
          </p:nvSpPr>
          <p:spPr>
            <a:xfrm>
              <a:off x="-152108" y="1918534"/>
              <a:ext cx="5243100" cy="4213800"/>
            </a:xfrm>
            <a:prstGeom prst="ellipse">
              <a:avLst/>
            </a:prstGeom>
            <a:solidFill>
              <a:srgbClr val="279F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162" name="Google Shape;162;p22"/>
            <p:cNvGrpSpPr/>
            <p:nvPr/>
          </p:nvGrpSpPr>
          <p:grpSpPr>
            <a:xfrm>
              <a:off x="1050608" y="2116426"/>
              <a:ext cx="3558103" cy="3847136"/>
              <a:chOff x="1050608" y="2116426"/>
              <a:chExt cx="3558103" cy="3847136"/>
            </a:xfrm>
          </p:grpSpPr>
          <p:sp>
            <p:nvSpPr>
              <p:cNvPr id="163" name="Google Shape;163;p22"/>
              <p:cNvSpPr txBox="1"/>
              <p:nvPr/>
            </p:nvSpPr>
            <p:spPr>
              <a:xfrm>
                <a:off x="1580102" y="2116426"/>
                <a:ext cx="12291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1" i="0" lang="en-US" sz="1800" u="none" cap="none" strike="noStrike">
                    <a:solidFill>
                      <a:srgbClr val="FFFFFF"/>
                    </a:solidFill>
                    <a:latin typeface="Arial"/>
                    <a:ea typeface="Arial"/>
                    <a:cs typeface="Arial"/>
                    <a:sym typeface="Arial"/>
                  </a:rPr>
                  <a:t>Organizational</a:t>
                </a:r>
                <a:endParaRPr b="0" i="0" sz="1800" u="none" cap="none" strike="noStrike">
                  <a:solidFill>
                    <a:srgbClr val="000000"/>
                  </a:solidFill>
                  <a:latin typeface="Arial"/>
                  <a:ea typeface="Arial"/>
                  <a:cs typeface="Arial"/>
                  <a:sym typeface="Arial"/>
                </a:endParaRPr>
              </a:p>
            </p:txBody>
          </p:sp>
          <p:sp>
            <p:nvSpPr>
              <p:cNvPr id="164" name="Google Shape;164;p22"/>
              <p:cNvSpPr txBox="1"/>
              <p:nvPr/>
            </p:nvSpPr>
            <p:spPr>
              <a:xfrm>
                <a:off x="1050608" y="2398420"/>
                <a:ext cx="6075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Industry</a:t>
                </a:r>
                <a:endParaRPr b="0" i="0" sz="1600" u="none" cap="none" strike="noStrike">
                  <a:solidFill>
                    <a:srgbClr val="000000"/>
                  </a:solidFill>
                  <a:latin typeface="Arial"/>
                  <a:ea typeface="Arial"/>
                  <a:cs typeface="Arial"/>
                  <a:sym typeface="Arial"/>
                </a:endParaRPr>
              </a:p>
            </p:txBody>
          </p:sp>
          <p:sp>
            <p:nvSpPr>
              <p:cNvPr id="165" name="Google Shape;165;p22"/>
              <p:cNvSpPr txBox="1"/>
              <p:nvPr/>
            </p:nvSpPr>
            <p:spPr>
              <a:xfrm>
                <a:off x="2229463" y="2398420"/>
                <a:ext cx="11595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Union affiliation</a:t>
                </a:r>
                <a:endParaRPr b="0" i="0" sz="1600" u="none" cap="none" strike="noStrike">
                  <a:solidFill>
                    <a:srgbClr val="000000"/>
                  </a:solidFill>
                  <a:latin typeface="Arial"/>
                  <a:ea typeface="Arial"/>
                  <a:cs typeface="Arial"/>
                  <a:sym typeface="Arial"/>
                </a:endParaRPr>
              </a:p>
            </p:txBody>
          </p:sp>
          <p:sp>
            <p:nvSpPr>
              <p:cNvPr id="166" name="Google Shape;166;p22"/>
              <p:cNvSpPr txBox="1"/>
              <p:nvPr/>
            </p:nvSpPr>
            <p:spPr>
              <a:xfrm>
                <a:off x="3388750" y="2713711"/>
                <a:ext cx="3768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Level</a:t>
                </a:r>
                <a:endParaRPr b="0" i="0" sz="1600" u="none" cap="none" strike="noStrike">
                  <a:solidFill>
                    <a:srgbClr val="000000"/>
                  </a:solidFill>
                  <a:latin typeface="Arial"/>
                  <a:ea typeface="Arial"/>
                  <a:cs typeface="Arial"/>
                  <a:sym typeface="Arial"/>
                </a:endParaRPr>
              </a:p>
            </p:txBody>
          </p:sp>
          <p:sp>
            <p:nvSpPr>
              <p:cNvPr id="167" name="Google Shape;167;p22"/>
              <p:cNvSpPr txBox="1"/>
              <p:nvPr/>
            </p:nvSpPr>
            <p:spPr>
              <a:xfrm>
                <a:off x="3719515" y="3111129"/>
                <a:ext cx="8562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Role in the company</a:t>
                </a:r>
                <a:endParaRPr b="0" i="0" sz="1600" u="none" cap="none" strike="noStrike">
                  <a:solidFill>
                    <a:srgbClr val="000000"/>
                  </a:solidFill>
                  <a:latin typeface="Arial"/>
                  <a:ea typeface="Arial"/>
                  <a:cs typeface="Arial"/>
                  <a:sym typeface="Arial"/>
                </a:endParaRPr>
              </a:p>
            </p:txBody>
          </p:sp>
          <p:sp>
            <p:nvSpPr>
              <p:cNvPr id="168" name="Google Shape;168;p22"/>
              <p:cNvSpPr txBox="1"/>
              <p:nvPr/>
            </p:nvSpPr>
            <p:spPr>
              <a:xfrm>
                <a:off x="3931145" y="3809817"/>
                <a:ext cx="6138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Location</a:t>
                </a:r>
                <a:endParaRPr b="0" i="0" sz="1600" u="none" cap="none" strike="noStrike">
                  <a:solidFill>
                    <a:srgbClr val="000000"/>
                  </a:solidFill>
                  <a:latin typeface="Arial"/>
                  <a:ea typeface="Arial"/>
                  <a:cs typeface="Arial"/>
                  <a:sym typeface="Arial"/>
                </a:endParaRPr>
              </a:p>
            </p:txBody>
          </p:sp>
          <p:sp>
            <p:nvSpPr>
              <p:cNvPr id="169" name="Google Shape;169;p22"/>
              <p:cNvSpPr txBox="1"/>
              <p:nvPr/>
            </p:nvSpPr>
            <p:spPr>
              <a:xfrm>
                <a:off x="3985921" y="4291279"/>
                <a:ext cx="5040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Tenure</a:t>
                </a:r>
                <a:endParaRPr b="0" i="0" sz="1600" u="none" cap="none" strike="noStrike">
                  <a:solidFill>
                    <a:srgbClr val="000000"/>
                  </a:solidFill>
                  <a:latin typeface="Arial"/>
                  <a:ea typeface="Arial"/>
                  <a:cs typeface="Arial"/>
                  <a:sym typeface="Arial"/>
                </a:endParaRPr>
              </a:p>
            </p:txBody>
          </p:sp>
          <p:sp>
            <p:nvSpPr>
              <p:cNvPr id="170" name="Google Shape;170;p22"/>
              <p:cNvSpPr txBox="1"/>
              <p:nvPr/>
            </p:nvSpPr>
            <p:spPr>
              <a:xfrm>
                <a:off x="3640011" y="4800180"/>
                <a:ext cx="9687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Management status</a:t>
                </a:r>
                <a:endParaRPr b="0" i="0" sz="1600" u="none" cap="none" strike="noStrike">
                  <a:solidFill>
                    <a:srgbClr val="000000"/>
                  </a:solidFill>
                  <a:latin typeface="Arial"/>
                  <a:ea typeface="Arial"/>
                  <a:cs typeface="Arial"/>
                  <a:sym typeface="Arial"/>
                </a:endParaRPr>
              </a:p>
            </p:txBody>
          </p:sp>
          <p:sp>
            <p:nvSpPr>
              <p:cNvPr id="171" name="Google Shape;171;p22"/>
              <p:cNvSpPr txBox="1"/>
              <p:nvPr/>
            </p:nvSpPr>
            <p:spPr>
              <a:xfrm>
                <a:off x="3048422" y="5374332"/>
                <a:ext cx="7662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Work experience</a:t>
                </a:r>
                <a:endParaRPr b="0" i="0" sz="1600" u="none" cap="none" strike="noStrike">
                  <a:solidFill>
                    <a:srgbClr val="000000"/>
                  </a:solidFill>
                  <a:latin typeface="Arial"/>
                  <a:ea typeface="Arial"/>
                  <a:cs typeface="Arial"/>
                  <a:sym typeface="Arial"/>
                </a:endParaRPr>
              </a:p>
            </p:txBody>
          </p:sp>
          <p:sp>
            <p:nvSpPr>
              <p:cNvPr id="172" name="Google Shape;172;p22"/>
              <p:cNvSpPr txBox="1"/>
              <p:nvPr/>
            </p:nvSpPr>
            <p:spPr>
              <a:xfrm>
                <a:off x="1469582" y="5782062"/>
                <a:ext cx="15399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Division/Department</a:t>
                </a:r>
                <a:endParaRPr b="0" i="0" sz="1600" u="none" cap="none" strike="noStrike">
                  <a:solidFill>
                    <a:srgbClr val="000000"/>
                  </a:solidFill>
                  <a:latin typeface="Arial"/>
                  <a:ea typeface="Arial"/>
                  <a:cs typeface="Arial"/>
                  <a:sym typeface="Arial"/>
                </a:endParaRPr>
              </a:p>
            </p:txBody>
          </p:sp>
        </p:grpSp>
      </p:grpSp>
      <p:grpSp>
        <p:nvGrpSpPr>
          <p:cNvPr id="173" name="Google Shape;173;p22"/>
          <p:cNvGrpSpPr/>
          <p:nvPr/>
        </p:nvGrpSpPr>
        <p:grpSpPr>
          <a:xfrm>
            <a:off x="2385033" y="1960283"/>
            <a:ext cx="5000711" cy="3688418"/>
            <a:chOff x="25405" y="2672988"/>
            <a:chExt cx="3739800" cy="3043500"/>
          </a:xfrm>
        </p:grpSpPr>
        <p:sp>
          <p:nvSpPr>
            <p:cNvPr id="174" name="Google Shape;174;p22"/>
            <p:cNvSpPr/>
            <p:nvPr/>
          </p:nvSpPr>
          <p:spPr>
            <a:xfrm>
              <a:off x="25405" y="2672988"/>
              <a:ext cx="3739800" cy="3043500"/>
            </a:xfrm>
            <a:prstGeom prst="ellipse">
              <a:avLst/>
            </a:prstGeom>
            <a:solidFill>
              <a:srgbClr val="2243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175" name="Google Shape;175;p22"/>
            <p:cNvGrpSpPr/>
            <p:nvPr/>
          </p:nvGrpSpPr>
          <p:grpSpPr>
            <a:xfrm>
              <a:off x="708433" y="2778021"/>
              <a:ext cx="2926645" cy="2791681"/>
              <a:chOff x="708433" y="2778021"/>
              <a:chExt cx="2926645" cy="2791681"/>
            </a:xfrm>
          </p:grpSpPr>
          <p:sp>
            <p:nvSpPr>
              <p:cNvPr id="176" name="Google Shape;176;p22"/>
              <p:cNvSpPr txBox="1"/>
              <p:nvPr/>
            </p:nvSpPr>
            <p:spPr>
              <a:xfrm>
                <a:off x="735963" y="3060004"/>
                <a:ext cx="5877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Religion</a:t>
                </a:r>
                <a:endParaRPr b="0" i="0" sz="1600" u="none" cap="none" strike="noStrike">
                  <a:solidFill>
                    <a:srgbClr val="000000"/>
                  </a:solidFill>
                  <a:latin typeface="Arial"/>
                  <a:ea typeface="Arial"/>
                  <a:cs typeface="Arial"/>
                  <a:sym typeface="Arial"/>
                </a:endParaRPr>
              </a:p>
            </p:txBody>
          </p:sp>
          <p:sp>
            <p:nvSpPr>
              <p:cNvPr id="177" name="Google Shape;177;p22"/>
              <p:cNvSpPr txBox="1"/>
              <p:nvPr/>
            </p:nvSpPr>
            <p:spPr>
              <a:xfrm>
                <a:off x="1443033" y="3020279"/>
                <a:ext cx="7188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Education</a:t>
                </a:r>
                <a:endParaRPr b="0" i="0" sz="1600" u="none" cap="none" strike="noStrike">
                  <a:solidFill>
                    <a:srgbClr val="000000"/>
                  </a:solidFill>
                  <a:latin typeface="Arial"/>
                  <a:ea typeface="Arial"/>
                  <a:cs typeface="Arial"/>
                  <a:sym typeface="Arial"/>
                </a:endParaRPr>
              </a:p>
            </p:txBody>
          </p:sp>
          <p:sp>
            <p:nvSpPr>
              <p:cNvPr id="178" name="Google Shape;178;p22"/>
              <p:cNvSpPr txBox="1"/>
              <p:nvPr/>
            </p:nvSpPr>
            <p:spPr>
              <a:xfrm>
                <a:off x="1877422" y="3218930"/>
                <a:ext cx="14103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Geographic location</a:t>
                </a:r>
                <a:endParaRPr b="0" i="0" sz="1600" u="none" cap="none" strike="noStrike">
                  <a:solidFill>
                    <a:srgbClr val="000000"/>
                  </a:solidFill>
                  <a:latin typeface="Arial"/>
                  <a:ea typeface="Arial"/>
                  <a:cs typeface="Arial"/>
                  <a:sym typeface="Arial"/>
                </a:endParaRPr>
              </a:p>
            </p:txBody>
          </p:sp>
          <p:sp>
            <p:nvSpPr>
              <p:cNvPr id="179" name="Google Shape;179;p22"/>
              <p:cNvSpPr txBox="1"/>
              <p:nvPr/>
            </p:nvSpPr>
            <p:spPr>
              <a:xfrm>
                <a:off x="2363478" y="3481832"/>
                <a:ext cx="11226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Communication style</a:t>
                </a:r>
                <a:endParaRPr b="0" i="0" sz="1600" u="none" cap="none" strike="noStrike">
                  <a:solidFill>
                    <a:srgbClr val="000000"/>
                  </a:solidFill>
                  <a:latin typeface="Arial"/>
                  <a:ea typeface="Arial"/>
                  <a:cs typeface="Arial"/>
                  <a:sym typeface="Arial"/>
                </a:endParaRPr>
              </a:p>
            </p:txBody>
          </p:sp>
          <p:sp>
            <p:nvSpPr>
              <p:cNvPr id="180" name="Google Shape;180;p22"/>
              <p:cNvSpPr txBox="1"/>
              <p:nvPr/>
            </p:nvSpPr>
            <p:spPr>
              <a:xfrm>
                <a:off x="2666378" y="3947355"/>
                <a:ext cx="968700" cy="545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Marital/</a:t>
                </a:r>
                <a:br>
                  <a:rPr b="0" i="0" lang="en-US" sz="1600" u="none" cap="none" strike="noStrike">
                    <a:solidFill>
                      <a:srgbClr val="FFFFFF"/>
                    </a:solidFill>
                    <a:latin typeface="Arial"/>
                    <a:ea typeface="Arial"/>
                    <a:cs typeface="Arial"/>
                    <a:sym typeface="Arial"/>
                  </a:rPr>
                </a:br>
                <a:r>
                  <a:rPr b="0" i="0" lang="en-US" sz="1600" u="none" cap="none" strike="noStrike">
                    <a:solidFill>
                      <a:srgbClr val="FFFFFF"/>
                    </a:solidFill>
                    <a:latin typeface="Arial"/>
                    <a:ea typeface="Arial"/>
                    <a:cs typeface="Arial"/>
                    <a:sym typeface="Arial"/>
                  </a:rPr>
                  <a:t>relationship status</a:t>
                </a:r>
                <a:endParaRPr b="0" i="0" sz="1600" u="none" cap="none" strike="noStrike">
                  <a:solidFill>
                    <a:srgbClr val="000000"/>
                  </a:solidFill>
                  <a:latin typeface="Arial"/>
                  <a:ea typeface="Arial"/>
                  <a:cs typeface="Arial"/>
                  <a:sym typeface="Arial"/>
                </a:endParaRPr>
              </a:p>
            </p:txBody>
          </p:sp>
          <p:sp>
            <p:nvSpPr>
              <p:cNvPr id="181" name="Google Shape;181;p22"/>
              <p:cNvSpPr txBox="1"/>
              <p:nvPr/>
            </p:nvSpPr>
            <p:spPr>
              <a:xfrm>
                <a:off x="2581808" y="4629546"/>
                <a:ext cx="8367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Appearance</a:t>
                </a:r>
                <a:endParaRPr b="0" i="0" sz="1600" u="none" cap="none" strike="noStrike">
                  <a:solidFill>
                    <a:srgbClr val="000000"/>
                  </a:solidFill>
                  <a:latin typeface="Arial"/>
                  <a:ea typeface="Arial"/>
                  <a:cs typeface="Arial"/>
                  <a:sym typeface="Arial"/>
                </a:endParaRPr>
              </a:p>
            </p:txBody>
          </p:sp>
          <p:sp>
            <p:nvSpPr>
              <p:cNvPr id="182" name="Google Shape;182;p22"/>
              <p:cNvSpPr txBox="1"/>
              <p:nvPr/>
            </p:nvSpPr>
            <p:spPr>
              <a:xfrm>
                <a:off x="2321968" y="4913111"/>
                <a:ext cx="978600" cy="181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Working style</a:t>
                </a:r>
                <a:endParaRPr b="0" i="0" sz="1600" u="none" cap="none" strike="noStrike">
                  <a:solidFill>
                    <a:srgbClr val="000000"/>
                  </a:solidFill>
                  <a:latin typeface="Arial"/>
                  <a:ea typeface="Arial"/>
                  <a:cs typeface="Arial"/>
                  <a:sym typeface="Arial"/>
                </a:endParaRPr>
              </a:p>
            </p:txBody>
          </p:sp>
          <p:sp>
            <p:nvSpPr>
              <p:cNvPr id="183" name="Google Shape;183;p22"/>
              <p:cNvSpPr txBox="1"/>
              <p:nvPr/>
            </p:nvSpPr>
            <p:spPr>
              <a:xfrm>
                <a:off x="1901361" y="5196676"/>
                <a:ext cx="9552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Language/ Accent</a:t>
                </a:r>
                <a:endParaRPr b="0" i="0" sz="1600" u="none" cap="none" strike="noStrike">
                  <a:solidFill>
                    <a:srgbClr val="000000"/>
                  </a:solidFill>
                  <a:latin typeface="Arial"/>
                  <a:ea typeface="Arial"/>
                  <a:cs typeface="Arial"/>
                  <a:sym typeface="Arial"/>
                </a:endParaRPr>
              </a:p>
            </p:txBody>
          </p:sp>
          <p:sp>
            <p:nvSpPr>
              <p:cNvPr id="184" name="Google Shape;184;p22"/>
              <p:cNvSpPr txBox="1"/>
              <p:nvPr/>
            </p:nvSpPr>
            <p:spPr>
              <a:xfrm>
                <a:off x="708433" y="5206402"/>
                <a:ext cx="11610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250"/>
                  <a:buFont typeface="Georgia"/>
                  <a:buNone/>
                </a:pPr>
                <a:r>
                  <a:rPr b="0" i="0" lang="en-US" sz="1600" u="none" cap="none" strike="noStrike">
                    <a:solidFill>
                      <a:srgbClr val="FFFFFF"/>
                    </a:solidFill>
                    <a:latin typeface="Arial"/>
                    <a:ea typeface="Arial"/>
                    <a:cs typeface="Arial"/>
                    <a:sym typeface="Arial"/>
                  </a:rPr>
                  <a:t>Parental/Family status</a:t>
                </a:r>
                <a:endParaRPr b="0" i="0" sz="1600" u="none" cap="none" strike="noStrike">
                  <a:solidFill>
                    <a:srgbClr val="000000"/>
                  </a:solidFill>
                  <a:latin typeface="Arial"/>
                  <a:ea typeface="Arial"/>
                  <a:cs typeface="Arial"/>
                  <a:sym typeface="Arial"/>
                </a:endParaRPr>
              </a:p>
            </p:txBody>
          </p:sp>
          <p:sp>
            <p:nvSpPr>
              <p:cNvPr id="185" name="Google Shape;185;p22"/>
              <p:cNvSpPr txBox="1"/>
              <p:nvPr/>
            </p:nvSpPr>
            <p:spPr>
              <a:xfrm>
                <a:off x="1431164" y="2778021"/>
                <a:ext cx="946242" cy="2067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50"/>
                  <a:buFont typeface="Georgia"/>
                  <a:buNone/>
                </a:pPr>
                <a:r>
                  <a:rPr b="1" i="0" lang="en-US" sz="1800" u="none" cap="none" strike="noStrike">
                    <a:solidFill>
                      <a:srgbClr val="FFFFFF"/>
                    </a:solidFill>
                    <a:latin typeface="Arial"/>
                    <a:ea typeface="Arial"/>
                    <a:cs typeface="Arial"/>
                    <a:sym typeface="Arial"/>
                  </a:rPr>
                  <a:t>Secondary</a:t>
                </a:r>
                <a:endParaRPr b="0" i="0" sz="1800" u="none" cap="none" strike="noStrike">
                  <a:solidFill>
                    <a:srgbClr val="000000"/>
                  </a:solidFill>
                  <a:latin typeface="Arial"/>
                  <a:ea typeface="Arial"/>
                  <a:cs typeface="Arial"/>
                  <a:sym typeface="Arial"/>
                </a:endParaRPr>
              </a:p>
            </p:txBody>
          </p:sp>
        </p:grpSp>
      </p:grpSp>
      <p:grpSp>
        <p:nvGrpSpPr>
          <p:cNvPr id="186" name="Google Shape;186;p22"/>
          <p:cNvGrpSpPr/>
          <p:nvPr/>
        </p:nvGrpSpPr>
        <p:grpSpPr>
          <a:xfrm>
            <a:off x="2489236" y="2762056"/>
            <a:ext cx="3383597" cy="2234138"/>
            <a:chOff x="2615364" y="2762056"/>
            <a:chExt cx="3383597" cy="2234138"/>
          </a:xfrm>
        </p:grpSpPr>
        <p:grpSp>
          <p:nvGrpSpPr>
            <p:cNvPr id="187" name="Google Shape;187;p22"/>
            <p:cNvGrpSpPr/>
            <p:nvPr/>
          </p:nvGrpSpPr>
          <p:grpSpPr>
            <a:xfrm>
              <a:off x="2615364" y="2762056"/>
              <a:ext cx="3383597" cy="2234138"/>
              <a:chOff x="143500" y="3334570"/>
              <a:chExt cx="2411400" cy="1843500"/>
            </a:xfrm>
          </p:grpSpPr>
          <p:sp>
            <p:nvSpPr>
              <p:cNvPr id="188" name="Google Shape;188;p22"/>
              <p:cNvSpPr/>
              <p:nvPr/>
            </p:nvSpPr>
            <p:spPr>
              <a:xfrm>
                <a:off x="143500" y="3334570"/>
                <a:ext cx="2411400" cy="1843500"/>
              </a:xfrm>
              <a:prstGeom prst="ellipse">
                <a:avLst/>
              </a:prstGeom>
              <a:solidFill>
                <a:srgbClr val="F5DD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DA1B3B"/>
                  </a:solidFill>
                  <a:latin typeface="Arial"/>
                  <a:ea typeface="Arial"/>
                  <a:cs typeface="Arial"/>
                  <a:sym typeface="Arial"/>
                </a:endParaRPr>
              </a:p>
            </p:txBody>
          </p:sp>
          <p:grpSp>
            <p:nvGrpSpPr>
              <p:cNvPr id="189" name="Google Shape;189;p22"/>
              <p:cNvGrpSpPr/>
              <p:nvPr/>
            </p:nvGrpSpPr>
            <p:grpSpPr>
              <a:xfrm>
                <a:off x="552727" y="3400630"/>
                <a:ext cx="1955768" cy="1692169"/>
                <a:chOff x="552727" y="3400630"/>
                <a:chExt cx="1955768" cy="1692169"/>
              </a:xfrm>
            </p:grpSpPr>
            <p:sp>
              <p:nvSpPr>
                <p:cNvPr id="190" name="Google Shape;190;p22"/>
                <p:cNvSpPr txBox="1"/>
                <p:nvPr/>
              </p:nvSpPr>
              <p:spPr>
                <a:xfrm>
                  <a:off x="916518" y="3400630"/>
                  <a:ext cx="837300" cy="22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1" i="0" lang="en-US" sz="1800" u="none" cap="none" strike="noStrike">
                      <a:solidFill>
                        <a:srgbClr val="DA1B3B"/>
                      </a:solidFill>
                      <a:latin typeface="Arial"/>
                      <a:ea typeface="Arial"/>
                      <a:cs typeface="Arial"/>
                      <a:sym typeface="Arial"/>
                    </a:rPr>
                    <a:t>Primary</a:t>
                  </a:r>
                  <a:endParaRPr b="0" i="0" sz="1800" u="none" cap="none" strike="noStrike">
                    <a:solidFill>
                      <a:srgbClr val="000000"/>
                    </a:solidFill>
                    <a:latin typeface="Arial"/>
                    <a:ea typeface="Arial"/>
                    <a:cs typeface="Arial"/>
                    <a:sym typeface="Arial"/>
                  </a:endParaRPr>
                </a:p>
              </p:txBody>
            </p:sp>
            <p:sp>
              <p:nvSpPr>
                <p:cNvPr id="191" name="Google Shape;191;p22"/>
                <p:cNvSpPr txBox="1"/>
                <p:nvPr/>
              </p:nvSpPr>
              <p:spPr>
                <a:xfrm>
                  <a:off x="775892" y="3566724"/>
                  <a:ext cx="409200" cy="181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Age</a:t>
                  </a:r>
                  <a:endParaRPr b="0" i="0" sz="1600" u="none" cap="none" strike="noStrike">
                    <a:solidFill>
                      <a:srgbClr val="000000"/>
                    </a:solidFill>
                    <a:latin typeface="Arial"/>
                    <a:ea typeface="Arial"/>
                    <a:cs typeface="Arial"/>
                    <a:sym typeface="Arial"/>
                  </a:endParaRPr>
                </a:p>
              </p:txBody>
            </p:sp>
            <p:sp>
              <p:nvSpPr>
                <p:cNvPr id="192" name="Google Shape;192;p22"/>
                <p:cNvSpPr txBox="1"/>
                <p:nvPr/>
              </p:nvSpPr>
              <p:spPr>
                <a:xfrm>
                  <a:off x="1212898" y="3702743"/>
                  <a:ext cx="1097700" cy="36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Mental/Physical ability</a:t>
                  </a:r>
                  <a:endParaRPr b="0" i="0" sz="1600" u="none" cap="none" strike="noStrike">
                    <a:solidFill>
                      <a:srgbClr val="000000"/>
                    </a:solidFill>
                    <a:latin typeface="Arial"/>
                    <a:ea typeface="Arial"/>
                    <a:cs typeface="Arial"/>
                    <a:sym typeface="Arial"/>
                  </a:endParaRPr>
                </a:p>
              </p:txBody>
            </p:sp>
            <p:sp>
              <p:nvSpPr>
                <p:cNvPr id="193" name="Google Shape;193;p22"/>
                <p:cNvSpPr txBox="1"/>
                <p:nvPr/>
              </p:nvSpPr>
              <p:spPr>
                <a:xfrm>
                  <a:off x="1343295" y="4142384"/>
                  <a:ext cx="1165200" cy="181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Gender identity</a:t>
                  </a:r>
                  <a:endParaRPr b="0" i="0" sz="1600" u="none" cap="none" strike="noStrike">
                    <a:solidFill>
                      <a:srgbClr val="000000"/>
                    </a:solidFill>
                    <a:latin typeface="Arial"/>
                    <a:ea typeface="Arial"/>
                    <a:cs typeface="Arial"/>
                    <a:sym typeface="Arial"/>
                  </a:endParaRPr>
                </a:p>
              </p:txBody>
            </p:sp>
            <p:sp>
              <p:nvSpPr>
                <p:cNvPr id="194" name="Google Shape;194;p22"/>
                <p:cNvSpPr txBox="1"/>
                <p:nvPr/>
              </p:nvSpPr>
              <p:spPr>
                <a:xfrm>
                  <a:off x="1636552" y="4400342"/>
                  <a:ext cx="728400" cy="181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Ethnicity</a:t>
                  </a:r>
                  <a:endParaRPr b="0" i="0" sz="1600" u="none" cap="none" strike="noStrike">
                    <a:solidFill>
                      <a:srgbClr val="000000"/>
                    </a:solidFill>
                    <a:latin typeface="Arial"/>
                    <a:ea typeface="Arial"/>
                    <a:cs typeface="Arial"/>
                    <a:sym typeface="Arial"/>
                  </a:endParaRPr>
                </a:p>
              </p:txBody>
            </p:sp>
            <p:sp>
              <p:nvSpPr>
                <p:cNvPr id="195" name="Google Shape;195;p22"/>
                <p:cNvSpPr txBox="1"/>
                <p:nvPr/>
              </p:nvSpPr>
              <p:spPr>
                <a:xfrm>
                  <a:off x="1047945" y="4662550"/>
                  <a:ext cx="1240800" cy="181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Sexual orientation</a:t>
                  </a:r>
                  <a:endParaRPr b="0" i="0" sz="1600" u="none" cap="none" strike="noStrike">
                    <a:solidFill>
                      <a:srgbClr val="000000"/>
                    </a:solidFill>
                    <a:latin typeface="Arial"/>
                    <a:ea typeface="Arial"/>
                    <a:cs typeface="Arial"/>
                    <a:sym typeface="Arial"/>
                  </a:endParaRPr>
                </a:p>
              </p:txBody>
            </p:sp>
            <p:sp>
              <p:nvSpPr>
                <p:cNvPr id="196" name="Google Shape;196;p22"/>
                <p:cNvSpPr txBox="1"/>
                <p:nvPr/>
              </p:nvSpPr>
              <p:spPr>
                <a:xfrm>
                  <a:off x="552727" y="4787352"/>
                  <a:ext cx="409200" cy="181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Sex</a:t>
                  </a:r>
                  <a:endParaRPr b="0" i="0" sz="1600" u="none" cap="none" strike="noStrike">
                    <a:solidFill>
                      <a:srgbClr val="000000"/>
                    </a:solidFill>
                    <a:latin typeface="Arial"/>
                    <a:ea typeface="Arial"/>
                    <a:cs typeface="Arial"/>
                    <a:sym typeface="Arial"/>
                  </a:endParaRPr>
                </a:p>
              </p:txBody>
            </p:sp>
            <p:sp>
              <p:nvSpPr>
                <p:cNvPr id="197" name="Google Shape;197;p22"/>
                <p:cNvSpPr txBox="1"/>
                <p:nvPr/>
              </p:nvSpPr>
              <p:spPr>
                <a:xfrm>
                  <a:off x="1024248" y="4911299"/>
                  <a:ext cx="409200" cy="181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0" i="0" lang="en-US" sz="1600" u="none" cap="none" strike="noStrike">
                      <a:solidFill>
                        <a:srgbClr val="DA1B3B"/>
                      </a:solidFill>
                      <a:latin typeface="Arial"/>
                      <a:ea typeface="Arial"/>
                      <a:cs typeface="Arial"/>
                      <a:sym typeface="Arial"/>
                    </a:rPr>
                    <a:t>Race</a:t>
                  </a:r>
                  <a:endParaRPr b="0" i="0" sz="1600" u="none" cap="none" strike="noStrike">
                    <a:solidFill>
                      <a:srgbClr val="000000"/>
                    </a:solidFill>
                    <a:latin typeface="Arial"/>
                    <a:ea typeface="Arial"/>
                    <a:cs typeface="Arial"/>
                    <a:sym typeface="Arial"/>
                  </a:endParaRPr>
                </a:p>
              </p:txBody>
            </p:sp>
          </p:grpSp>
        </p:grpSp>
        <p:sp>
          <p:nvSpPr>
            <p:cNvPr id="198" name="Google Shape;198;p22"/>
            <p:cNvSpPr/>
            <p:nvPr/>
          </p:nvSpPr>
          <p:spPr>
            <a:xfrm>
              <a:off x="2722772" y="3297673"/>
              <a:ext cx="1611156" cy="1173240"/>
            </a:xfrm>
            <a:prstGeom prst="ellipse">
              <a:avLst/>
            </a:prstGeom>
            <a:solidFill>
              <a:srgbClr val="FFFFFF"/>
            </a:solidFill>
            <a:ln cap="flat" cmpd="sng" w="12700">
              <a:solidFill>
                <a:srgbClr val="2243C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22"/>
            <p:cNvSpPr txBox="1"/>
            <p:nvPr/>
          </p:nvSpPr>
          <p:spPr>
            <a:xfrm>
              <a:off x="2855459" y="3783792"/>
              <a:ext cx="1323424" cy="21996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DA1B3B"/>
                </a:buClr>
                <a:buSzPts val="250"/>
                <a:buFont typeface="Georgia"/>
                <a:buNone/>
              </a:pPr>
              <a:r>
                <a:rPr b="1" i="0" lang="en-US" sz="1800" u="none" cap="none" strike="noStrike">
                  <a:solidFill>
                    <a:srgbClr val="2243CD"/>
                  </a:solidFill>
                  <a:latin typeface="Arial"/>
                  <a:ea typeface="Arial"/>
                  <a:cs typeface="Arial"/>
                  <a:sym typeface="Arial"/>
                </a:rPr>
                <a:t>Personality</a:t>
              </a:r>
              <a:endParaRPr b="0" i="0" sz="1800" u="none" cap="none" strike="noStrike">
                <a:solidFill>
                  <a:srgbClr val="2243CD"/>
                </a:solidFill>
                <a:latin typeface="Arial"/>
                <a:ea typeface="Arial"/>
                <a:cs typeface="Arial"/>
                <a:sym typeface="Arial"/>
              </a:endParaRPr>
            </a:p>
          </p:txBody>
        </p:sp>
      </p:grpSp>
      <p:sp>
        <p:nvSpPr>
          <p:cNvPr id="200" name="Google Shape;200;p22"/>
          <p:cNvSpPr txBox="1"/>
          <p:nvPr/>
        </p:nvSpPr>
        <p:spPr>
          <a:xfrm>
            <a:off x="10089435" y="5250670"/>
            <a:ext cx="2067379" cy="1017589"/>
          </a:xfrm>
          <a:prstGeom prst="rect">
            <a:avLst/>
          </a:prstGeom>
          <a:noFill/>
          <a:ln>
            <a:noFill/>
          </a:ln>
        </p:spPr>
        <p:txBody>
          <a:bodyPr anchorCtr="0" anchor="t" bIns="45700" lIns="91425" spcFirstLastPara="1" rIns="91425" wrap="square" tIns="45700">
            <a:noAutofit/>
          </a:bodyPr>
          <a:lstStyle/>
          <a:p>
            <a:pPr indent="-109537" lvl="0" marL="109537" marR="0" rtl="0" algn="l">
              <a:lnSpc>
                <a:spcPct val="100000"/>
              </a:lnSpc>
              <a:spcBef>
                <a:spcPts val="0"/>
              </a:spcBef>
              <a:spcAft>
                <a:spcPts val="0"/>
              </a:spcAft>
              <a:buClr>
                <a:srgbClr val="000000"/>
              </a:buClr>
              <a:buSzPts val="300"/>
              <a:buFont typeface="Georgia"/>
              <a:buNone/>
            </a:pPr>
            <a:r>
              <a:rPr b="0" i="0" lang="en-US" sz="1000" u="none" cap="none" strike="noStrike">
                <a:solidFill>
                  <a:srgbClr val="000000"/>
                </a:solidFill>
                <a:latin typeface="Arial"/>
                <a:ea typeface="Arial"/>
                <a:cs typeface="Arial"/>
                <a:sym typeface="Arial"/>
              </a:rPr>
              <a:t>© Lee Gardenswartz and Anita Rowe. Internal and External Dimensions are adapted from Marilyn Loden and Judy Rosener. </a:t>
            </a:r>
            <a:r>
              <a:rPr b="0" i="1" lang="en-US" sz="1000" u="none" cap="none" strike="noStrike">
                <a:solidFill>
                  <a:srgbClr val="000000"/>
                </a:solidFill>
                <a:latin typeface="Arial"/>
                <a:ea typeface="Arial"/>
                <a:cs typeface="Arial"/>
                <a:sym typeface="Arial"/>
              </a:rPr>
              <a:t>Workforce America!</a:t>
            </a:r>
            <a:r>
              <a:rPr b="0" i="0" lang="en-US" sz="1000" u="none" cap="none" strike="noStrike">
                <a:solidFill>
                  <a:srgbClr val="000000"/>
                </a:solidFill>
                <a:latin typeface="Arial"/>
                <a:ea typeface="Arial"/>
                <a:cs typeface="Arial"/>
                <a:sym typeface="Arial"/>
              </a:rPr>
              <a:t> (Business One Irwin, 1991)</a:t>
            </a:r>
            <a:endParaRPr b="0" i="0" sz="1000" u="none" cap="none" strike="noStrike">
              <a:solidFill>
                <a:srgbClr val="000000"/>
              </a:solidFill>
              <a:latin typeface="Arial"/>
              <a:ea typeface="Arial"/>
              <a:cs typeface="Arial"/>
              <a:sym typeface="Arial"/>
            </a:endParaRPr>
          </a:p>
        </p:txBody>
      </p:sp>
      <p:sp>
        <p:nvSpPr>
          <p:cNvPr id="201" name="Google Shape;201;p22"/>
          <p:cNvSpPr txBox="1"/>
          <p:nvPr>
            <p:ph idx="1" type="body"/>
          </p:nvPr>
        </p:nvSpPr>
        <p:spPr>
          <a:xfrm>
            <a:off x="281520" y="101600"/>
            <a:ext cx="4387849" cy="609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None/>
            </a:pPr>
            <a:r>
              <a:rPr lang="en-US" sz="2800">
                <a:latin typeface="Arial"/>
                <a:ea typeface="Arial"/>
                <a:cs typeface="Arial"/>
                <a:sym typeface="Arial"/>
              </a:rPr>
              <a:t>Diversity Wheel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
          <p:cNvSpPr txBox="1"/>
          <p:nvPr>
            <p:ph type="title"/>
          </p:nvPr>
        </p:nvSpPr>
        <p:spPr>
          <a:xfrm>
            <a:off x="838200" y="145150"/>
            <a:ext cx="10515600" cy="132556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DEIA Assessment</a:t>
            </a:r>
            <a:endParaRPr/>
          </a:p>
        </p:txBody>
      </p:sp>
      <p:sp>
        <p:nvSpPr>
          <p:cNvPr id="208" name="Google Shape;208;p3"/>
          <p:cNvSpPr txBox="1"/>
          <p:nvPr/>
        </p:nvSpPr>
        <p:spPr>
          <a:xfrm>
            <a:off x="2196350" y="2465300"/>
            <a:ext cx="8606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DEI assessment (Diversity, Equity &amp; Inclusion) is a process for obtaining valid data and information about the performance of an organization on key DEI factors. Assessment is a critical step to long-term success, as it provides a data-driven understanding of organizational current state around DEI. It facilitates identifying opportunities to deepen DEI commitment and guide decisions around strategic resourcing and action planning.  Assessment also establishes a baseline from which to celebrate what is working well, and measure progress along your DEI journey.</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30b87b0f70_0_266"/>
          <p:cNvSpPr txBox="1"/>
          <p:nvPr>
            <p:ph type="title"/>
          </p:nvPr>
        </p:nvSpPr>
        <p:spPr>
          <a:xfrm>
            <a:off x="838200" y="145150"/>
            <a:ext cx="10515600" cy="13257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DEIA Assessment</a:t>
            </a:r>
            <a:endParaRPr/>
          </a:p>
        </p:txBody>
      </p:sp>
      <p:sp>
        <p:nvSpPr>
          <p:cNvPr id="215" name="Google Shape;215;g130b87b0f70_0_266"/>
          <p:cNvSpPr txBox="1"/>
          <p:nvPr/>
        </p:nvSpPr>
        <p:spPr>
          <a:xfrm>
            <a:off x="838200" y="1852725"/>
            <a:ext cx="86061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Conversations about inclusion and diversity are familiar to our organization</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The demographic makeup of my organization’s leadership is diverse.</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We have qualitative/ quantitative data from our employees on their experiences in the workplace</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We have facilitated conversations to hear our employees’ experiences with diversity and inclusion in our organization (focus groups, mediated dialogue)</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We measure employee engagement: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At our company, employees appreciate others whose race/ethnicity is different from their own</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Our company makes our organizational strategy, values, and mission clear and I know what they are</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DEI is included in our organization’s core beliefs/values</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Our senior leaders have participated in unconscious bias training</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We have offered training/ communications on key terms involving diversity, equity, inclusion and the key elements that foster it</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Our leaders have received inclusive leadership professional development or coaching in DEI</a:t>
            </a:r>
            <a:endParaRPr>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US">
                <a:latin typeface="Calibri"/>
                <a:ea typeface="Calibri"/>
                <a:cs typeface="Calibri"/>
                <a:sym typeface="Calibri"/>
              </a:rPr>
              <a:t>https://www.thecentermsu.org/uploads/editor/files/Complete_Comprehensive_DEI_Assessment.pdf</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2021-10-28T14:29:27Z</dcterms:created>
  <dc:creator>Ulmer, Candice (CDC/DDNID/NCEH/DLS)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2021-10-28T15:41:25Z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104efbf5-da5d-4818-a1d9-96a53a9d21a6</vt:lpwstr>
  </property>
  <property fmtid="{D5CDD505-2E9C-101B-9397-08002B2CF9AE}" pid="8" name="MSIP_Label_8af03ff0-41c5-4c41-b55e-fabb8fae94be_ContentBits">
    <vt:lpwstr>0</vt:lpwstr>
  </property>
</Properties>
</file>